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Nunito"/>
      <p:regular r:id="rId32"/>
      <p:bold r:id="rId33"/>
      <p:italic r:id="rId34"/>
      <p:boldItalic r:id="rId35"/>
    </p:embeddedFont>
    <p:embeddedFont>
      <p:font typeface="Maven Pro"/>
      <p:regular r:id="rId36"/>
      <p:bold r:id="rId37"/>
    </p:embeddedFont>
    <p:embeddedFont>
      <p:font typeface="Lora"/>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ora-italic.fntdata"/><Relationship Id="rId20" Type="http://schemas.openxmlformats.org/officeDocument/2006/relationships/slide" Target="slides/slide15.xml"/><Relationship Id="rId41" Type="http://schemas.openxmlformats.org/officeDocument/2006/relationships/font" Target="fonts/Lora-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Nunito-bold.fntdata"/><Relationship Id="rId10" Type="http://schemas.openxmlformats.org/officeDocument/2006/relationships/slide" Target="slides/slide5.xml"/><Relationship Id="rId32" Type="http://schemas.openxmlformats.org/officeDocument/2006/relationships/font" Target="fonts/Nunito-regular.fntdata"/><Relationship Id="rId13" Type="http://schemas.openxmlformats.org/officeDocument/2006/relationships/slide" Target="slides/slide8.xml"/><Relationship Id="rId35" Type="http://schemas.openxmlformats.org/officeDocument/2006/relationships/font" Target="fonts/Nunito-boldItalic.fntdata"/><Relationship Id="rId12" Type="http://schemas.openxmlformats.org/officeDocument/2006/relationships/slide" Target="slides/slide7.xml"/><Relationship Id="rId34" Type="http://schemas.openxmlformats.org/officeDocument/2006/relationships/font" Target="fonts/Nunito-italic.fntdata"/><Relationship Id="rId15" Type="http://schemas.openxmlformats.org/officeDocument/2006/relationships/slide" Target="slides/slide10.xml"/><Relationship Id="rId37" Type="http://schemas.openxmlformats.org/officeDocument/2006/relationships/font" Target="fonts/MavenPro-bold.fntdata"/><Relationship Id="rId14" Type="http://schemas.openxmlformats.org/officeDocument/2006/relationships/slide" Target="slides/slide9.xml"/><Relationship Id="rId36" Type="http://schemas.openxmlformats.org/officeDocument/2006/relationships/font" Target="fonts/MavenPro-regular.fntdata"/><Relationship Id="rId17" Type="http://schemas.openxmlformats.org/officeDocument/2006/relationships/slide" Target="slides/slide12.xml"/><Relationship Id="rId39" Type="http://schemas.openxmlformats.org/officeDocument/2006/relationships/font" Target="fonts/Lora-bold.fntdata"/><Relationship Id="rId16" Type="http://schemas.openxmlformats.org/officeDocument/2006/relationships/slide" Target="slides/slide11.xml"/><Relationship Id="rId38" Type="http://schemas.openxmlformats.org/officeDocument/2006/relationships/font" Target="fonts/Lora-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Bag-of-words_model"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7eb16aeb3d_2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7eb16aeb3d_2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7e1dde5bd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7e1dde5bd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highlight>
                  <a:srgbClr val="FFFFFF"/>
                </a:highlight>
                <a:latin typeface="Lora"/>
                <a:ea typeface="Lora"/>
                <a:cs typeface="Lora"/>
                <a:sym typeface="Lora"/>
              </a:rPr>
              <a:t>(word_id, word_frequency). For example, (0, 1) below in the output implies, word id 0 occurs once in the first document.</a:t>
            </a:r>
            <a:endParaRPr sz="1150">
              <a:highlight>
                <a:srgbClr val="FFFFFF"/>
              </a:highlight>
              <a:latin typeface="Lora"/>
              <a:ea typeface="Lora"/>
              <a:cs typeface="Lora"/>
              <a:sym typeface="Lora"/>
            </a:endParaRPr>
          </a:p>
          <a:p>
            <a:pPr indent="0" lvl="0" marL="0" rtl="0" algn="l">
              <a:spcBef>
                <a:spcPts val="0"/>
              </a:spcBef>
              <a:spcAft>
                <a:spcPts val="0"/>
              </a:spcAft>
              <a:buNone/>
            </a:pPr>
            <a:r>
              <a:t/>
            </a:r>
            <a:endParaRPr sz="1150">
              <a:highlight>
                <a:srgbClr val="FFFFFF"/>
              </a:highlight>
              <a:latin typeface="Lora"/>
              <a:ea typeface="Lora"/>
              <a:cs typeface="Lora"/>
              <a:sym typeface="Lora"/>
            </a:endParaRPr>
          </a:p>
          <a:p>
            <a:pPr indent="0" lvl="0" marL="0" rtl="0" algn="l">
              <a:spcBef>
                <a:spcPts val="0"/>
              </a:spcBef>
              <a:spcAft>
                <a:spcPts val="0"/>
              </a:spcAft>
              <a:buNone/>
            </a:pPr>
            <a:r>
              <a:rPr lang="en" sz="1600">
                <a:highlight>
                  <a:srgbClr val="FFFFFF"/>
                </a:highlight>
                <a:latin typeface="Georgia"/>
                <a:ea typeface="Georgia"/>
                <a:cs typeface="Georgia"/>
                <a:sym typeface="Georgia"/>
              </a:rPr>
              <a:t>LDA does not care the order of the words in the document. Usually, LDA use the </a:t>
            </a:r>
            <a:r>
              <a:rPr lang="en" sz="1600">
                <a:solidFill>
                  <a:schemeClr val="hlink"/>
                </a:solidFill>
                <a:highlight>
                  <a:srgbClr val="FFFFFF"/>
                </a:highlight>
                <a:uFill>
                  <a:noFill/>
                </a:uFill>
                <a:latin typeface="Georgia"/>
                <a:ea typeface="Georgia"/>
                <a:cs typeface="Georgia"/>
                <a:sym typeface="Georgia"/>
                <a:hlinkClick r:id="rId2"/>
              </a:rPr>
              <a:t>bag-of-words</a:t>
            </a:r>
            <a:r>
              <a:rPr lang="en" sz="1600">
                <a:highlight>
                  <a:srgbClr val="FFFFFF"/>
                </a:highlight>
                <a:latin typeface="Georgia"/>
                <a:ea typeface="Georgia"/>
                <a:cs typeface="Georgia"/>
                <a:sym typeface="Georgia"/>
              </a:rPr>
              <a:t> feature representation to represent a document. It makes sense, because, if I take a document, jumble the words and give it to you, you still can guess what sort of topics are discussed in the document.</a:t>
            </a:r>
            <a:endParaRPr sz="1150">
              <a:highlight>
                <a:srgbClr val="FFFFFF"/>
              </a:highlight>
              <a:latin typeface="Lora"/>
              <a:ea typeface="Lora"/>
              <a:cs typeface="Lora"/>
              <a:sym typeface="Lor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7e1dde5bd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7e1dde5bd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6fd8d351d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6fd8d351d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6fd8d351d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6fd8d351d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7eb16aeb3d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7eb16aeb3d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6fd8d351dc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6fd8d351dc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7e1dde5bd3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7e1dde5bd3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highlight>
                  <a:srgbClr val="FFFFFF"/>
                </a:highlight>
                <a:latin typeface="Georgia"/>
                <a:ea typeface="Georgia"/>
                <a:cs typeface="Georgia"/>
                <a:sym typeface="Georgia"/>
              </a:rPr>
              <a:t>You can see the keywords for each topic and the weightage(importance) of each keyword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6fd8d351dc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6fd8d351dc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7eb16aeb3d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7eb16aeb3d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7e1dde5b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7e1dde5b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7eb16aeb3d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7eb16aeb3d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7eb16aeb3d_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7eb16aeb3d_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7eb16aeb3d_2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7eb16aeb3d_2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2"/>
              </a:buClr>
              <a:buSzPts val="1300"/>
              <a:buFont typeface="Nunito"/>
              <a:buAutoNum type="arabicPeriod"/>
            </a:pPr>
            <a:r>
              <a:rPr lang="en" sz="1300">
                <a:solidFill>
                  <a:schemeClr val="dk2"/>
                </a:solidFill>
                <a:latin typeface="Nunito"/>
                <a:ea typeface="Nunito"/>
                <a:cs typeface="Nunito"/>
                <a:sym typeface="Nunito"/>
              </a:rPr>
              <a:t>1- Apartment/Room amenities</a:t>
            </a:r>
            <a:endParaRPr sz="1300">
              <a:solidFill>
                <a:schemeClr val="dk2"/>
              </a:solidFill>
              <a:latin typeface="Nunito"/>
              <a:ea typeface="Nunito"/>
              <a:cs typeface="Nunito"/>
              <a:sym typeface="Nunito"/>
            </a:endParaRPr>
          </a:p>
          <a:p>
            <a:pPr indent="-311150" lvl="0" marL="457200" rtl="0" algn="l">
              <a:lnSpc>
                <a:spcPct val="115000"/>
              </a:lnSpc>
              <a:spcBef>
                <a:spcPts val="0"/>
              </a:spcBef>
              <a:spcAft>
                <a:spcPts val="0"/>
              </a:spcAft>
              <a:buClr>
                <a:schemeClr val="dk2"/>
              </a:buClr>
              <a:buSzPts val="1300"/>
              <a:buFont typeface="Nunito"/>
              <a:buAutoNum type="arabicPeriod"/>
            </a:pPr>
            <a:r>
              <a:rPr lang="en" sz="1300">
                <a:solidFill>
                  <a:schemeClr val="dk2"/>
                </a:solidFill>
                <a:latin typeface="Nunito"/>
                <a:ea typeface="Nunito"/>
                <a:cs typeface="Nunito"/>
                <a:sym typeface="Nunito"/>
              </a:rPr>
              <a:t>2- Value</a:t>
            </a:r>
            <a:endParaRPr sz="1300">
              <a:solidFill>
                <a:schemeClr val="dk2"/>
              </a:solidFill>
              <a:latin typeface="Nunito"/>
              <a:ea typeface="Nunito"/>
              <a:cs typeface="Nunito"/>
              <a:sym typeface="Nunito"/>
            </a:endParaRPr>
          </a:p>
          <a:p>
            <a:pPr indent="-311150" lvl="0" marL="457200" rtl="0" algn="l">
              <a:lnSpc>
                <a:spcPct val="115000"/>
              </a:lnSpc>
              <a:spcBef>
                <a:spcPts val="0"/>
              </a:spcBef>
              <a:spcAft>
                <a:spcPts val="0"/>
              </a:spcAft>
              <a:buClr>
                <a:schemeClr val="dk2"/>
              </a:buClr>
              <a:buSzPts val="1300"/>
              <a:buFont typeface="Nunito"/>
              <a:buAutoNum type="arabicPeriod"/>
            </a:pPr>
            <a:r>
              <a:rPr lang="en" sz="1300">
                <a:solidFill>
                  <a:schemeClr val="dk2"/>
                </a:solidFill>
                <a:latin typeface="Nunito"/>
                <a:ea typeface="Nunito"/>
                <a:cs typeface="Nunito"/>
                <a:sym typeface="Nunito"/>
              </a:rPr>
              <a:t>3- Assessibilty/Transportation</a:t>
            </a:r>
            <a:endParaRPr sz="1300">
              <a:solidFill>
                <a:schemeClr val="dk2"/>
              </a:solidFill>
              <a:latin typeface="Nunito"/>
              <a:ea typeface="Nunito"/>
              <a:cs typeface="Nunito"/>
              <a:sym typeface="Nunito"/>
            </a:endParaRPr>
          </a:p>
          <a:p>
            <a:pPr indent="-311150" lvl="0" marL="457200" rtl="0" algn="l">
              <a:lnSpc>
                <a:spcPct val="115000"/>
              </a:lnSpc>
              <a:spcBef>
                <a:spcPts val="0"/>
              </a:spcBef>
              <a:spcAft>
                <a:spcPts val="0"/>
              </a:spcAft>
              <a:buClr>
                <a:schemeClr val="dk2"/>
              </a:buClr>
              <a:buSzPts val="1300"/>
              <a:buFont typeface="Nunito"/>
              <a:buAutoNum type="arabicPeriod"/>
            </a:pPr>
            <a:r>
              <a:rPr lang="en" sz="1300">
                <a:solidFill>
                  <a:schemeClr val="dk2"/>
                </a:solidFill>
                <a:latin typeface="Nunito"/>
                <a:ea typeface="Nunito"/>
                <a:cs typeface="Nunito"/>
                <a:sym typeface="Nunito"/>
              </a:rPr>
              <a:t>4- Facilities</a:t>
            </a:r>
            <a:endParaRPr sz="1300">
              <a:solidFill>
                <a:schemeClr val="dk2"/>
              </a:solidFill>
              <a:latin typeface="Nunito"/>
              <a:ea typeface="Nunito"/>
              <a:cs typeface="Nunito"/>
              <a:sym typeface="Nunito"/>
            </a:endParaRPr>
          </a:p>
          <a:p>
            <a:pPr indent="-311150" lvl="0" marL="457200" rtl="0" algn="l">
              <a:lnSpc>
                <a:spcPct val="115000"/>
              </a:lnSpc>
              <a:spcBef>
                <a:spcPts val="0"/>
              </a:spcBef>
              <a:spcAft>
                <a:spcPts val="0"/>
              </a:spcAft>
              <a:buClr>
                <a:schemeClr val="dk2"/>
              </a:buClr>
              <a:buSzPts val="1300"/>
              <a:buFont typeface="Nunito"/>
              <a:buAutoNum type="arabicPeriod"/>
            </a:pPr>
            <a:r>
              <a:rPr lang="en" sz="1300">
                <a:solidFill>
                  <a:schemeClr val="dk2"/>
                </a:solidFill>
                <a:latin typeface="Nunito"/>
                <a:ea typeface="Nunito"/>
                <a:cs typeface="Nunito"/>
                <a:sym typeface="Nunito"/>
              </a:rPr>
              <a:t>5- Hospitality/Experience</a:t>
            </a:r>
            <a:endParaRPr sz="1300">
              <a:solidFill>
                <a:schemeClr val="dk2"/>
              </a:solidFill>
              <a:latin typeface="Nunito"/>
              <a:ea typeface="Nunito"/>
              <a:cs typeface="Nunito"/>
              <a:sym typeface="Nunito"/>
            </a:endParaRPr>
          </a:p>
          <a:p>
            <a:pPr indent="0" lvl="0" marL="457200" rtl="0" algn="l">
              <a:lnSpc>
                <a:spcPct val="115000"/>
              </a:lnSpc>
              <a:spcBef>
                <a:spcPts val="1600"/>
              </a:spcBef>
              <a:spcAft>
                <a:spcPts val="0"/>
              </a:spcAft>
              <a:buNone/>
            </a:pPr>
            <a:r>
              <a:t/>
            </a:r>
            <a:endParaRPr/>
          </a:p>
          <a:p>
            <a:pPr indent="0" lvl="0" marL="0" rtl="0" algn="l">
              <a:spcBef>
                <a:spcPts val="160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6fd8d351dc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6fd8d351dc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6fd8d351dc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6fd8d351dc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6fd8d351dc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6fd8d351dc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6fd8d351dc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6fd8d351dc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7e684340b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7e684340b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7e1dde5bd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7e1dde5bd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7e1dde5bd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7e1dde5bd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7e1dde5bd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7e1dde5bd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7e1dde5bd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7e1dde5bd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7e684340b5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7e684340b5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8000"/>
              </a:lnSpc>
              <a:spcBef>
                <a:spcPts val="3200"/>
              </a:spcBef>
              <a:spcAft>
                <a:spcPts val="0"/>
              </a:spcAft>
              <a:buNone/>
            </a:pPr>
            <a:r>
              <a:rPr lang="en" sz="800">
                <a:highlight>
                  <a:srgbClr val="FFFFFF"/>
                </a:highlight>
              </a:rPr>
              <a:t>Topic modelling refers to the task of identifying topics that best describes a set of documents. These topics will only emerge during the topic modelling process (therefore called latent). And one popular topic modelling technique is known as </a:t>
            </a:r>
            <a:r>
              <a:rPr i="1" lang="en" sz="800">
                <a:highlight>
                  <a:srgbClr val="FFFFFF"/>
                </a:highlight>
              </a:rPr>
              <a:t>Latent Dirichlet Allocation</a:t>
            </a:r>
            <a:r>
              <a:rPr lang="en" sz="800">
                <a:highlight>
                  <a:srgbClr val="FFFFFF"/>
                </a:highlight>
              </a:rPr>
              <a:t> (LDA). Though the name is a mouthful, the concept behind this is very simple.</a:t>
            </a:r>
            <a:br>
              <a:rPr lang="en" sz="800">
                <a:highlight>
                  <a:srgbClr val="FFFFFF"/>
                </a:highlight>
              </a:rPr>
            </a:br>
            <a:br>
              <a:rPr lang="en" sz="800">
                <a:highlight>
                  <a:srgbClr val="FFFFFF"/>
                </a:highlight>
              </a:rPr>
            </a:br>
            <a:r>
              <a:rPr lang="en" sz="800">
                <a:highlight>
                  <a:srgbClr val="FFFFFF"/>
                </a:highlight>
              </a:rPr>
              <a:t>To tell briefly, LDA imagines a fixed set of topics. Each topic represents a set of words. And the goal of LDA is to map all the documents to the topics in a way, such that the words in each document are mostly captured by those imaginary topics. We will systematically go through this method by the end which you will be comfortable enough to use this method on your own.</a:t>
            </a:r>
            <a:br>
              <a:rPr lang="en" sz="800">
                <a:highlight>
                  <a:srgbClr val="FFFFFF"/>
                </a:highlight>
              </a:rPr>
            </a:br>
            <a:br>
              <a:rPr lang="en" sz="800">
                <a:highlight>
                  <a:srgbClr val="FFFFFF"/>
                </a:highlight>
              </a:rPr>
            </a:br>
            <a:r>
              <a:rPr lang="en" sz="800">
                <a:highlight>
                  <a:srgbClr val="FFFFFF"/>
                </a:highlight>
              </a:rPr>
              <a:t>Each document can be described by a distribution of topics and each topic can be described by a distribution of words</a:t>
            </a:r>
            <a:endParaRPr sz="800">
              <a:highlight>
                <a:srgbClr val="FFFFFF"/>
              </a:highlight>
            </a:endParaRPr>
          </a:p>
          <a:p>
            <a:pPr indent="0" lvl="0" marL="0" rtl="0" algn="l">
              <a:lnSpc>
                <a:spcPct val="158000"/>
              </a:lnSpc>
              <a:spcBef>
                <a:spcPts val="3200"/>
              </a:spcBef>
              <a:spcAft>
                <a:spcPts val="0"/>
              </a:spcAft>
              <a:buNone/>
            </a:pPr>
            <a:r>
              <a:t/>
            </a:r>
            <a:endParaRPr sz="800">
              <a:highlight>
                <a:srgbClr val="FFFFFF"/>
              </a:highlight>
            </a:endParaRPr>
          </a:p>
          <a:p>
            <a:pPr indent="0" lvl="0" marL="0" rtl="0" algn="l">
              <a:lnSpc>
                <a:spcPct val="189000"/>
              </a:lnSpc>
              <a:spcBef>
                <a:spcPts val="0"/>
              </a:spcBef>
              <a:spcAft>
                <a:spcPts val="0"/>
              </a:spcAft>
              <a:buNone/>
            </a:pPr>
            <a:r>
              <a:t/>
            </a:r>
            <a:endParaRPr sz="800">
              <a:solidFill>
                <a:srgbClr val="2B3E51"/>
              </a:solidFill>
              <a:highlight>
                <a:srgbClr val="FFFFFF"/>
              </a:highlight>
            </a:endParaRPr>
          </a:p>
          <a:p>
            <a:pPr indent="0" lvl="0" marL="0" rtl="0" algn="l">
              <a:lnSpc>
                <a:spcPct val="115000"/>
              </a:lnSpc>
              <a:spcBef>
                <a:spcPts val="1500"/>
              </a:spcBef>
              <a:spcAft>
                <a:spcPts val="0"/>
              </a:spcAft>
              <a:buNone/>
            </a:pPr>
            <a:r>
              <a:t/>
            </a:r>
            <a:endParaRPr sz="800"/>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7eb16aeb3d_2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7eb16aeb3d_2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40.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33.png"/><Relationship Id="rId5"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38.png"/><Relationship Id="rId5"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39.png"/><Relationship Id="rId5" Type="http://schemas.openxmlformats.org/officeDocument/2006/relationships/image" Target="../media/image20.png"/><Relationship Id="rId6" Type="http://schemas.openxmlformats.org/officeDocument/2006/relationships/image" Target="../media/image17.png"/><Relationship Id="rId7"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43.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30.png"/><Relationship Id="rId4" Type="http://schemas.openxmlformats.org/officeDocument/2006/relationships/image" Target="../media/image27.png"/><Relationship Id="rId5"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1.png"/><Relationship Id="rId4" Type="http://schemas.openxmlformats.org/officeDocument/2006/relationships/image" Target="../media/image28.png"/><Relationship Id="rId5"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5.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5.png"/><Relationship Id="rId4" Type="http://schemas.openxmlformats.org/officeDocument/2006/relationships/image" Target="../media/image42.png"/><Relationship Id="rId5"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5.png"/><Relationship Id="rId4" Type="http://schemas.openxmlformats.org/officeDocument/2006/relationships/image" Target="../media/image36.png"/><Relationship Id="rId5"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6.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4.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2.png"/><Relationship Id="rId6"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1.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Topic Modelling on Reviews</a:t>
            </a:r>
            <a:endParaRPr/>
          </a:p>
        </p:txBody>
      </p:sp>
      <p:sp>
        <p:nvSpPr>
          <p:cNvPr id="278" name="Google Shape;278;p13"/>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DSI12 </a:t>
            </a:r>
            <a:endParaRPr/>
          </a:p>
          <a:p>
            <a:pPr indent="0" lvl="0" marL="0" rtl="0" algn="l">
              <a:spcBef>
                <a:spcPts val="0"/>
              </a:spcBef>
              <a:spcAft>
                <a:spcPts val="0"/>
              </a:spcAft>
              <a:buNone/>
            </a:pPr>
            <a:r>
              <a:rPr lang="en"/>
              <a:t>Shaun Kwek</a:t>
            </a:r>
            <a:endParaRPr/>
          </a:p>
        </p:txBody>
      </p:sp>
      <p:pic>
        <p:nvPicPr>
          <p:cNvPr id="279" name="Google Shape;279;p13"/>
          <p:cNvPicPr preferRelativeResize="0"/>
          <p:nvPr/>
        </p:nvPicPr>
        <p:blipFill>
          <a:blip r:embed="rId3">
            <a:alphaModFix/>
          </a:blip>
          <a:stretch>
            <a:fillRect/>
          </a:stretch>
        </p:blipFill>
        <p:spPr>
          <a:xfrm>
            <a:off x="5803400" y="1094272"/>
            <a:ext cx="2584500" cy="29549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22"/>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53" name="Google Shape;353;p22"/>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54" name="Google Shape;354;p2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LDA works?</a:t>
            </a:r>
            <a:endParaRPr/>
          </a:p>
        </p:txBody>
      </p:sp>
      <p:pic>
        <p:nvPicPr>
          <p:cNvPr id="355" name="Google Shape;355;p22"/>
          <p:cNvPicPr preferRelativeResize="0"/>
          <p:nvPr/>
        </p:nvPicPr>
        <p:blipFill>
          <a:blip r:embed="rId3">
            <a:alphaModFix/>
          </a:blip>
          <a:stretch>
            <a:fillRect/>
          </a:stretch>
        </p:blipFill>
        <p:spPr>
          <a:xfrm>
            <a:off x="1056750" y="1332914"/>
            <a:ext cx="7030500" cy="3703462"/>
          </a:xfrm>
          <a:prstGeom prst="rect">
            <a:avLst/>
          </a:prstGeom>
          <a:noFill/>
          <a:ln>
            <a:noFill/>
          </a:ln>
        </p:spPr>
      </p:pic>
      <p:pic>
        <p:nvPicPr>
          <p:cNvPr id="356" name="Google Shape;356;p22"/>
          <p:cNvPicPr preferRelativeResize="0"/>
          <p:nvPr/>
        </p:nvPicPr>
        <p:blipFill>
          <a:blip r:embed="rId4">
            <a:alphaModFix/>
          </a:blip>
          <a:stretch>
            <a:fillRect/>
          </a:stretch>
        </p:blipFill>
        <p:spPr>
          <a:xfrm>
            <a:off x="7798803" y="117700"/>
            <a:ext cx="1171098" cy="1157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2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proceed with LDA...</a:t>
            </a:r>
            <a:endParaRPr/>
          </a:p>
        </p:txBody>
      </p:sp>
      <p:sp>
        <p:nvSpPr>
          <p:cNvPr id="362" name="Google Shape;362;p23"/>
          <p:cNvSpPr txBox="1"/>
          <p:nvPr>
            <p:ph idx="1" type="body"/>
          </p:nvPr>
        </p:nvSpPr>
        <p:spPr>
          <a:xfrm>
            <a:off x="1227600" y="1517021"/>
            <a:ext cx="34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Assumption:</a:t>
            </a:r>
            <a:endParaRPr/>
          </a:p>
          <a:p>
            <a:pPr indent="-311150" lvl="0" marL="457200" rtl="0" algn="l">
              <a:spcBef>
                <a:spcPts val="1600"/>
              </a:spcBef>
              <a:spcAft>
                <a:spcPts val="0"/>
              </a:spcAft>
              <a:buSzPts val="1300"/>
              <a:buChar char="●"/>
            </a:pPr>
            <a:r>
              <a:rPr lang="en"/>
              <a:t>Documents with the same topic, will use </a:t>
            </a:r>
            <a:r>
              <a:rPr lang="en"/>
              <a:t>similar</a:t>
            </a:r>
            <a:r>
              <a:rPr lang="en"/>
              <a:t> words</a:t>
            </a:r>
            <a:endParaRPr/>
          </a:p>
          <a:p>
            <a:pPr indent="-311150" lvl="0" marL="457200" rtl="0" algn="l">
              <a:spcBef>
                <a:spcPts val="0"/>
              </a:spcBef>
              <a:spcAft>
                <a:spcPts val="0"/>
              </a:spcAft>
              <a:buSzPts val="1300"/>
              <a:buChar char="●"/>
            </a:pPr>
            <a:r>
              <a:rPr lang="en"/>
              <a:t>Every document is composed by a mixture of topics</a:t>
            </a:r>
            <a:endParaRPr/>
          </a:p>
          <a:p>
            <a:pPr indent="-311150" lvl="0" marL="457200" rtl="0" algn="l">
              <a:spcBef>
                <a:spcPts val="0"/>
              </a:spcBef>
              <a:spcAft>
                <a:spcPts val="0"/>
              </a:spcAft>
              <a:buSzPts val="1300"/>
              <a:buChar char="●"/>
            </a:pPr>
            <a:r>
              <a:rPr lang="en"/>
              <a:t>Every word has a probability of belonging to a certain topic</a:t>
            </a:r>
            <a:endParaRPr/>
          </a:p>
          <a:p>
            <a:pPr indent="0" lvl="0" marL="457200" rtl="0" algn="l">
              <a:spcBef>
                <a:spcPts val="1600"/>
              </a:spcBef>
              <a:spcAft>
                <a:spcPts val="1600"/>
              </a:spcAft>
              <a:buNone/>
            </a:pPr>
            <a:r>
              <a:t/>
            </a:r>
            <a:endParaRPr/>
          </a:p>
        </p:txBody>
      </p:sp>
      <p:sp>
        <p:nvSpPr>
          <p:cNvPr id="363" name="Google Shape;363;p23"/>
          <p:cNvSpPr txBox="1"/>
          <p:nvPr>
            <p:ph idx="2" type="body"/>
          </p:nvPr>
        </p:nvSpPr>
        <p:spPr>
          <a:xfrm>
            <a:off x="4903650" y="1517021"/>
            <a:ext cx="34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Requirements:</a:t>
            </a:r>
            <a:endParaRPr/>
          </a:p>
          <a:p>
            <a:pPr indent="-311150" lvl="0" marL="457200" rtl="0" algn="l">
              <a:spcBef>
                <a:spcPts val="1600"/>
              </a:spcBef>
              <a:spcAft>
                <a:spcPts val="0"/>
              </a:spcAft>
              <a:buSzPts val="1300"/>
              <a:buChar char="●"/>
            </a:pPr>
            <a:r>
              <a:rPr lang="en"/>
              <a:t>Dictionary</a:t>
            </a:r>
            <a:endParaRPr/>
          </a:p>
          <a:p>
            <a:pPr indent="-311150" lvl="0" marL="457200" rtl="0" algn="l">
              <a:spcBef>
                <a:spcPts val="0"/>
              </a:spcBef>
              <a:spcAft>
                <a:spcPts val="0"/>
              </a:spcAft>
              <a:buSzPts val="1300"/>
              <a:buChar char="●"/>
            </a:pPr>
            <a:r>
              <a:rPr lang="en"/>
              <a:t>Corpus </a:t>
            </a:r>
            <a:r>
              <a:rPr lang="en" sz="900">
                <a:solidFill>
                  <a:srgbClr val="000000"/>
                </a:solidFill>
                <a:highlight>
                  <a:srgbClr val="FFFFFF"/>
                </a:highlight>
              </a:rPr>
              <a:t>(word_id, word_frequency)</a:t>
            </a:r>
            <a:endParaRPr sz="900"/>
          </a:p>
          <a:p>
            <a:pPr indent="-311150" lvl="0" marL="457200" rtl="0" algn="l">
              <a:spcBef>
                <a:spcPts val="0"/>
              </a:spcBef>
              <a:spcAft>
                <a:spcPts val="0"/>
              </a:spcAft>
              <a:buSzPts val="1300"/>
              <a:buChar char="●"/>
            </a:pPr>
            <a:r>
              <a:rPr lang="en"/>
              <a:t>Number of Topics</a:t>
            </a:r>
            <a:endParaRPr/>
          </a:p>
        </p:txBody>
      </p:sp>
      <p:pic>
        <p:nvPicPr>
          <p:cNvPr id="364" name="Google Shape;364;p23"/>
          <p:cNvPicPr preferRelativeResize="0"/>
          <p:nvPr/>
        </p:nvPicPr>
        <p:blipFill>
          <a:blip r:embed="rId3">
            <a:alphaModFix/>
          </a:blip>
          <a:stretch>
            <a:fillRect/>
          </a:stretch>
        </p:blipFill>
        <p:spPr>
          <a:xfrm>
            <a:off x="2634518" y="3440792"/>
            <a:ext cx="6476726" cy="1671750"/>
          </a:xfrm>
          <a:prstGeom prst="rect">
            <a:avLst/>
          </a:prstGeom>
          <a:noFill/>
          <a:ln>
            <a:noFill/>
          </a:ln>
        </p:spPr>
      </p:pic>
      <p:pic>
        <p:nvPicPr>
          <p:cNvPr id="365" name="Google Shape;365;p23"/>
          <p:cNvPicPr preferRelativeResize="0"/>
          <p:nvPr/>
        </p:nvPicPr>
        <p:blipFill>
          <a:blip r:embed="rId4">
            <a:alphaModFix/>
          </a:blip>
          <a:stretch>
            <a:fillRect/>
          </a:stretch>
        </p:blipFill>
        <p:spPr>
          <a:xfrm>
            <a:off x="7798803" y="117700"/>
            <a:ext cx="1171098" cy="1157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2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pick no. of topics?</a:t>
            </a:r>
            <a:endParaRPr/>
          </a:p>
        </p:txBody>
      </p:sp>
      <p:pic>
        <p:nvPicPr>
          <p:cNvPr id="371" name="Google Shape;371;p24"/>
          <p:cNvPicPr preferRelativeResize="0"/>
          <p:nvPr/>
        </p:nvPicPr>
        <p:blipFill>
          <a:blip r:embed="rId3">
            <a:alphaModFix/>
          </a:blip>
          <a:stretch>
            <a:fillRect/>
          </a:stretch>
        </p:blipFill>
        <p:spPr>
          <a:xfrm>
            <a:off x="7661102" y="172025"/>
            <a:ext cx="1319273" cy="1037325"/>
          </a:xfrm>
          <a:prstGeom prst="rect">
            <a:avLst/>
          </a:prstGeom>
          <a:noFill/>
          <a:ln>
            <a:noFill/>
          </a:ln>
        </p:spPr>
      </p:pic>
      <p:pic>
        <p:nvPicPr>
          <p:cNvPr id="372" name="Google Shape;372;p24"/>
          <p:cNvPicPr preferRelativeResize="0"/>
          <p:nvPr/>
        </p:nvPicPr>
        <p:blipFill>
          <a:blip r:embed="rId4">
            <a:alphaModFix/>
          </a:blip>
          <a:stretch>
            <a:fillRect/>
          </a:stretch>
        </p:blipFill>
        <p:spPr>
          <a:xfrm>
            <a:off x="1653433" y="1209350"/>
            <a:ext cx="5837131" cy="3648199"/>
          </a:xfrm>
          <a:prstGeom prst="rect">
            <a:avLst/>
          </a:prstGeom>
          <a:noFill/>
          <a:ln>
            <a:noFill/>
          </a:ln>
        </p:spPr>
      </p:pic>
      <p:sp>
        <p:nvSpPr>
          <p:cNvPr id="373" name="Google Shape;373;p24"/>
          <p:cNvSpPr/>
          <p:nvPr/>
        </p:nvSpPr>
        <p:spPr>
          <a:xfrm>
            <a:off x="3243071" y="1490879"/>
            <a:ext cx="202200" cy="1980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4"/>
          <p:cNvSpPr/>
          <p:nvPr/>
        </p:nvSpPr>
        <p:spPr>
          <a:xfrm>
            <a:off x="2776620" y="2158177"/>
            <a:ext cx="202200" cy="1980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4"/>
          <p:cNvSpPr/>
          <p:nvPr/>
        </p:nvSpPr>
        <p:spPr>
          <a:xfrm>
            <a:off x="3718773" y="2386777"/>
            <a:ext cx="202200" cy="1980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2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pick no. of topics (4 Topics) ?</a:t>
            </a:r>
            <a:endParaRPr/>
          </a:p>
        </p:txBody>
      </p:sp>
      <p:pic>
        <p:nvPicPr>
          <p:cNvPr id="381" name="Google Shape;381;p25"/>
          <p:cNvPicPr preferRelativeResize="0"/>
          <p:nvPr/>
        </p:nvPicPr>
        <p:blipFill>
          <a:blip r:embed="rId3">
            <a:alphaModFix/>
          </a:blip>
          <a:stretch>
            <a:fillRect/>
          </a:stretch>
        </p:blipFill>
        <p:spPr>
          <a:xfrm>
            <a:off x="7661102" y="172025"/>
            <a:ext cx="1319273" cy="1037325"/>
          </a:xfrm>
          <a:prstGeom prst="rect">
            <a:avLst/>
          </a:prstGeom>
          <a:noFill/>
          <a:ln>
            <a:noFill/>
          </a:ln>
        </p:spPr>
      </p:pic>
      <p:pic>
        <p:nvPicPr>
          <p:cNvPr id="382" name="Google Shape;382;p25"/>
          <p:cNvPicPr preferRelativeResize="0"/>
          <p:nvPr/>
        </p:nvPicPr>
        <p:blipFill>
          <a:blip r:embed="rId4">
            <a:alphaModFix/>
          </a:blip>
          <a:stretch>
            <a:fillRect/>
          </a:stretch>
        </p:blipFill>
        <p:spPr>
          <a:xfrm>
            <a:off x="1329450" y="1209350"/>
            <a:ext cx="6485099" cy="3696157"/>
          </a:xfrm>
          <a:prstGeom prst="rect">
            <a:avLst/>
          </a:prstGeom>
          <a:noFill/>
          <a:ln>
            <a:noFill/>
          </a:ln>
        </p:spPr>
      </p:pic>
      <p:pic>
        <p:nvPicPr>
          <p:cNvPr id="383" name="Google Shape;383;p25"/>
          <p:cNvPicPr preferRelativeResize="0"/>
          <p:nvPr/>
        </p:nvPicPr>
        <p:blipFill>
          <a:blip r:embed="rId5">
            <a:alphaModFix/>
          </a:blip>
          <a:stretch>
            <a:fillRect/>
          </a:stretch>
        </p:blipFill>
        <p:spPr>
          <a:xfrm>
            <a:off x="3056475" y="1941875"/>
            <a:ext cx="522524" cy="406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2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pick no. of topics </a:t>
            </a:r>
            <a:r>
              <a:rPr lang="en"/>
              <a:t>(5 Topics)</a:t>
            </a:r>
            <a:r>
              <a:rPr lang="en"/>
              <a:t>?</a:t>
            </a:r>
            <a:endParaRPr/>
          </a:p>
        </p:txBody>
      </p:sp>
      <p:pic>
        <p:nvPicPr>
          <p:cNvPr id="389" name="Google Shape;389;p26"/>
          <p:cNvPicPr preferRelativeResize="0"/>
          <p:nvPr/>
        </p:nvPicPr>
        <p:blipFill>
          <a:blip r:embed="rId3">
            <a:alphaModFix/>
          </a:blip>
          <a:stretch>
            <a:fillRect/>
          </a:stretch>
        </p:blipFill>
        <p:spPr>
          <a:xfrm>
            <a:off x="7661102" y="172025"/>
            <a:ext cx="1319273" cy="1037325"/>
          </a:xfrm>
          <a:prstGeom prst="rect">
            <a:avLst/>
          </a:prstGeom>
          <a:noFill/>
          <a:ln>
            <a:noFill/>
          </a:ln>
        </p:spPr>
      </p:pic>
      <p:pic>
        <p:nvPicPr>
          <p:cNvPr id="390" name="Google Shape;390;p26"/>
          <p:cNvPicPr preferRelativeResize="0"/>
          <p:nvPr/>
        </p:nvPicPr>
        <p:blipFill>
          <a:blip r:embed="rId4">
            <a:alphaModFix/>
          </a:blip>
          <a:stretch>
            <a:fillRect/>
          </a:stretch>
        </p:blipFill>
        <p:spPr>
          <a:xfrm>
            <a:off x="1472037" y="1169875"/>
            <a:ext cx="6199925" cy="3854174"/>
          </a:xfrm>
          <a:prstGeom prst="rect">
            <a:avLst/>
          </a:prstGeom>
          <a:noFill/>
          <a:ln>
            <a:noFill/>
          </a:ln>
        </p:spPr>
      </p:pic>
      <p:pic>
        <p:nvPicPr>
          <p:cNvPr id="391" name="Google Shape;391;p26"/>
          <p:cNvPicPr preferRelativeResize="0"/>
          <p:nvPr/>
        </p:nvPicPr>
        <p:blipFill>
          <a:blip r:embed="rId5">
            <a:alphaModFix/>
          </a:blip>
          <a:stretch>
            <a:fillRect/>
          </a:stretch>
        </p:blipFill>
        <p:spPr>
          <a:xfrm>
            <a:off x="6372325" y="2741013"/>
            <a:ext cx="989100" cy="822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2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pick no. of topics (6 Topics)?</a:t>
            </a:r>
            <a:endParaRPr/>
          </a:p>
        </p:txBody>
      </p:sp>
      <p:pic>
        <p:nvPicPr>
          <p:cNvPr id="397" name="Google Shape;397;p27"/>
          <p:cNvPicPr preferRelativeResize="0"/>
          <p:nvPr/>
        </p:nvPicPr>
        <p:blipFill>
          <a:blip r:embed="rId3">
            <a:alphaModFix/>
          </a:blip>
          <a:stretch>
            <a:fillRect/>
          </a:stretch>
        </p:blipFill>
        <p:spPr>
          <a:xfrm>
            <a:off x="7661102" y="172025"/>
            <a:ext cx="1319273" cy="1037325"/>
          </a:xfrm>
          <a:prstGeom prst="rect">
            <a:avLst/>
          </a:prstGeom>
          <a:noFill/>
          <a:ln>
            <a:noFill/>
          </a:ln>
        </p:spPr>
      </p:pic>
      <p:pic>
        <p:nvPicPr>
          <p:cNvPr id="398" name="Google Shape;398;p27"/>
          <p:cNvPicPr preferRelativeResize="0"/>
          <p:nvPr/>
        </p:nvPicPr>
        <p:blipFill>
          <a:blip r:embed="rId4">
            <a:alphaModFix/>
          </a:blip>
          <a:stretch>
            <a:fillRect/>
          </a:stretch>
        </p:blipFill>
        <p:spPr>
          <a:xfrm>
            <a:off x="1589950" y="1209350"/>
            <a:ext cx="5964098" cy="3712925"/>
          </a:xfrm>
          <a:prstGeom prst="rect">
            <a:avLst/>
          </a:prstGeom>
          <a:noFill/>
          <a:ln>
            <a:noFill/>
          </a:ln>
        </p:spPr>
      </p:pic>
      <p:pic>
        <p:nvPicPr>
          <p:cNvPr id="399" name="Google Shape;399;p27"/>
          <p:cNvPicPr preferRelativeResize="0"/>
          <p:nvPr/>
        </p:nvPicPr>
        <p:blipFill>
          <a:blip r:embed="rId5">
            <a:alphaModFix/>
          </a:blip>
          <a:stretch>
            <a:fillRect/>
          </a:stretch>
        </p:blipFill>
        <p:spPr>
          <a:xfrm>
            <a:off x="8255500" y="4385362"/>
            <a:ext cx="522524" cy="406175"/>
          </a:xfrm>
          <a:prstGeom prst="rect">
            <a:avLst/>
          </a:prstGeom>
          <a:noFill/>
          <a:ln>
            <a:noFill/>
          </a:ln>
        </p:spPr>
      </p:pic>
      <p:pic>
        <p:nvPicPr>
          <p:cNvPr id="400" name="Google Shape;400;p27"/>
          <p:cNvPicPr preferRelativeResize="0"/>
          <p:nvPr/>
        </p:nvPicPr>
        <p:blipFill>
          <a:blip r:embed="rId6">
            <a:alphaModFix/>
          </a:blip>
          <a:stretch>
            <a:fillRect/>
          </a:stretch>
        </p:blipFill>
        <p:spPr>
          <a:xfrm>
            <a:off x="5284450" y="4053625"/>
            <a:ext cx="3705475" cy="220575"/>
          </a:xfrm>
          <a:prstGeom prst="rect">
            <a:avLst/>
          </a:prstGeom>
          <a:noFill/>
          <a:ln>
            <a:noFill/>
          </a:ln>
        </p:spPr>
      </p:pic>
      <p:pic>
        <p:nvPicPr>
          <p:cNvPr id="401" name="Google Shape;401;p27"/>
          <p:cNvPicPr preferRelativeResize="0"/>
          <p:nvPr/>
        </p:nvPicPr>
        <p:blipFill>
          <a:blip r:embed="rId7">
            <a:alphaModFix/>
          </a:blip>
          <a:stretch>
            <a:fillRect/>
          </a:stretch>
        </p:blipFill>
        <p:spPr>
          <a:xfrm>
            <a:off x="5289127" y="3857668"/>
            <a:ext cx="3705475" cy="25065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2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 of Topic interaction in Doc. </a:t>
            </a:r>
            <a:endParaRPr/>
          </a:p>
        </p:txBody>
      </p:sp>
      <p:pic>
        <p:nvPicPr>
          <p:cNvPr id="407" name="Google Shape;407;p28"/>
          <p:cNvPicPr preferRelativeResize="0"/>
          <p:nvPr/>
        </p:nvPicPr>
        <p:blipFill>
          <a:blip r:embed="rId3">
            <a:alphaModFix/>
          </a:blip>
          <a:stretch>
            <a:fillRect/>
          </a:stretch>
        </p:blipFill>
        <p:spPr>
          <a:xfrm>
            <a:off x="41375" y="1308825"/>
            <a:ext cx="4199295" cy="3240825"/>
          </a:xfrm>
          <a:prstGeom prst="rect">
            <a:avLst/>
          </a:prstGeom>
          <a:noFill/>
          <a:ln>
            <a:noFill/>
          </a:ln>
        </p:spPr>
      </p:pic>
      <p:pic>
        <p:nvPicPr>
          <p:cNvPr id="408" name="Google Shape;408;p28"/>
          <p:cNvPicPr preferRelativeResize="0"/>
          <p:nvPr/>
        </p:nvPicPr>
        <p:blipFill>
          <a:blip r:embed="rId4">
            <a:alphaModFix/>
          </a:blip>
          <a:stretch>
            <a:fillRect/>
          </a:stretch>
        </p:blipFill>
        <p:spPr>
          <a:xfrm>
            <a:off x="4240675" y="1698888"/>
            <a:ext cx="4903325" cy="246070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2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Output of selected LDA model (9 Topics)</a:t>
            </a:r>
            <a:endParaRPr/>
          </a:p>
        </p:txBody>
      </p:sp>
      <p:sp>
        <p:nvSpPr>
          <p:cNvPr id="414" name="Google Shape;414;p29"/>
          <p:cNvSpPr txBox="1"/>
          <p:nvPr>
            <p:ph idx="1" type="body"/>
          </p:nvPr>
        </p:nvSpPr>
        <p:spPr>
          <a:xfrm>
            <a:off x="1303800" y="1837650"/>
            <a:ext cx="34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5 Topics</a:t>
            </a:r>
            <a:endParaRPr/>
          </a:p>
          <a:p>
            <a:pPr indent="-311150" lvl="0" marL="457200" rtl="0" algn="l">
              <a:spcBef>
                <a:spcPts val="0"/>
              </a:spcBef>
              <a:spcAft>
                <a:spcPts val="0"/>
              </a:spcAft>
              <a:buSzPts val="1300"/>
              <a:buChar char="●"/>
            </a:pPr>
            <a:r>
              <a:rPr lang="en"/>
              <a:t>Keywords for each topic</a:t>
            </a:r>
            <a:endParaRPr/>
          </a:p>
          <a:p>
            <a:pPr indent="-311150" lvl="0" marL="457200" rtl="0" algn="l">
              <a:spcBef>
                <a:spcPts val="0"/>
              </a:spcBef>
              <a:spcAft>
                <a:spcPts val="0"/>
              </a:spcAft>
              <a:buSzPts val="1300"/>
              <a:buChar char="●"/>
            </a:pPr>
            <a:r>
              <a:rPr lang="en"/>
              <a:t>Weightage(importance) of                        each keyword</a:t>
            </a:r>
            <a:endParaRPr/>
          </a:p>
          <a:p>
            <a:pPr indent="-311150" lvl="0" marL="457200" rtl="0" algn="l">
              <a:spcBef>
                <a:spcPts val="0"/>
              </a:spcBef>
              <a:spcAft>
                <a:spcPts val="0"/>
              </a:spcAft>
              <a:buSzPts val="1300"/>
              <a:buChar char="●"/>
            </a:pPr>
            <a:r>
              <a:rPr lang="en"/>
              <a:t>Need to infer what the topics are</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415" name="Google Shape;415;p29"/>
          <p:cNvPicPr preferRelativeResize="0"/>
          <p:nvPr/>
        </p:nvPicPr>
        <p:blipFill rotWithShape="1">
          <a:blip r:embed="rId3">
            <a:alphaModFix/>
          </a:blip>
          <a:srcRect b="0" l="40430" r="0" t="0"/>
          <a:stretch/>
        </p:blipFill>
        <p:spPr>
          <a:xfrm>
            <a:off x="2929451" y="3346500"/>
            <a:ext cx="5480748" cy="1538100"/>
          </a:xfrm>
          <a:prstGeom prst="rect">
            <a:avLst/>
          </a:prstGeom>
          <a:noFill/>
          <a:ln>
            <a:noFill/>
          </a:ln>
        </p:spPr>
      </p:pic>
      <p:pic>
        <p:nvPicPr>
          <p:cNvPr id="416" name="Google Shape;416;p29"/>
          <p:cNvPicPr preferRelativeResize="0"/>
          <p:nvPr/>
        </p:nvPicPr>
        <p:blipFill rotWithShape="1">
          <a:blip r:embed="rId3">
            <a:alphaModFix/>
          </a:blip>
          <a:srcRect b="0" l="0" r="59919" t="0"/>
          <a:stretch/>
        </p:blipFill>
        <p:spPr>
          <a:xfrm>
            <a:off x="4646775" y="1595625"/>
            <a:ext cx="3687523" cy="1538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3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of Documents by Topics &amp; by Weight</a:t>
            </a:r>
            <a:endParaRPr/>
          </a:p>
        </p:txBody>
      </p:sp>
      <p:pic>
        <p:nvPicPr>
          <p:cNvPr id="422" name="Google Shape;422;p30"/>
          <p:cNvPicPr preferRelativeResize="0"/>
          <p:nvPr/>
        </p:nvPicPr>
        <p:blipFill rotWithShape="1">
          <a:blip r:embed="rId3">
            <a:alphaModFix/>
          </a:blip>
          <a:srcRect b="0" l="0" r="50992" t="0"/>
          <a:stretch/>
        </p:blipFill>
        <p:spPr>
          <a:xfrm>
            <a:off x="72905" y="1300650"/>
            <a:ext cx="4716756" cy="2542200"/>
          </a:xfrm>
          <a:prstGeom prst="rect">
            <a:avLst/>
          </a:prstGeom>
          <a:noFill/>
          <a:ln>
            <a:noFill/>
          </a:ln>
        </p:spPr>
      </p:pic>
      <p:pic>
        <p:nvPicPr>
          <p:cNvPr id="423" name="Google Shape;423;p30"/>
          <p:cNvPicPr preferRelativeResize="0"/>
          <p:nvPr/>
        </p:nvPicPr>
        <p:blipFill rotWithShape="1">
          <a:blip r:embed="rId3">
            <a:alphaModFix/>
          </a:blip>
          <a:srcRect b="0" l="55933" r="0" t="0"/>
          <a:stretch/>
        </p:blipFill>
        <p:spPr>
          <a:xfrm>
            <a:off x="4753691" y="1300650"/>
            <a:ext cx="4241213" cy="2542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3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 Count &amp; Importance of Topic Keywords</a:t>
            </a:r>
            <a:endParaRPr/>
          </a:p>
          <a:p>
            <a:pPr indent="0" lvl="0" marL="0" rtl="0" algn="l">
              <a:spcBef>
                <a:spcPts val="0"/>
              </a:spcBef>
              <a:spcAft>
                <a:spcPts val="0"/>
              </a:spcAft>
              <a:buNone/>
            </a:pPr>
            <a:r>
              <a:t/>
            </a:r>
            <a:endParaRPr/>
          </a:p>
        </p:txBody>
      </p:sp>
      <p:sp>
        <p:nvSpPr>
          <p:cNvPr id="429" name="Google Shape;429;p31"/>
          <p:cNvSpPr txBox="1"/>
          <p:nvPr/>
        </p:nvSpPr>
        <p:spPr>
          <a:xfrm>
            <a:off x="1737953" y="4062925"/>
            <a:ext cx="1984200" cy="59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3D85C6"/>
                </a:solidFill>
                <a:latin typeface="Nunito"/>
                <a:ea typeface="Nunito"/>
                <a:cs typeface="Nunito"/>
                <a:sym typeface="Nunito"/>
              </a:rPr>
              <a:t>Facilities</a:t>
            </a:r>
            <a:endParaRPr b="1">
              <a:solidFill>
                <a:srgbClr val="3D85C6"/>
              </a:solidFill>
              <a:latin typeface="Nunito"/>
              <a:ea typeface="Nunito"/>
              <a:cs typeface="Nunito"/>
              <a:sym typeface="Nunito"/>
            </a:endParaRPr>
          </a:p>
        </p:txBody>
      </p:sp>
      <p:sp>
        <p:nvSpPr>
          <p:cNvPr id="430" name="Google Shape;430;p31"/>
          <p:cNvSpPr txBox="1"/>
          <p:nvPr/>
        </p:nvSpPr>
        <p:spPr>
          <a:xfrm>
            <a:off x="6078713" y="4062925"/>
            <a:ext cx="1577700" cy="59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9900"/>
                </a:solidFill>
                <a:latin typeface="Nunito"/>
                <a:ea typeface="Nunito"/>
                <a:cs typeface="Nunito"/>
                <a:sym typeface="Nunito"/>
              </a:rPr>
              <a:t>Accessibility</a:t>
            </a:r>
            <a:endParaRPr b="1">
              <a:solidFill>
                <a:srgbClr val="FF9900"/>
              </a:solidFill>
              <a:latin typeface="Nunito"/>
              <a:ea typeface="Nunito"/>
              <a:cs typeface="Nunito"/>
              <a:sym typeface="Nunito"/>
            </a:endParaRPr>
          </a:p>
        </p:txBody>
      </p:sp>
      <p:pic>
        <p:nvPicPr>
          <p:cNvPr id="431" name="Google Shape;431;p31"/>
          <p:cNvPicPr preferRelativeResize="0"/>
          <p:nvPr/>
        </p:nvPicPr>
        <p:blipFill>
          <a:blip r:embed="rId3">
            <a:alphaModFix/>
          </a:blip>
          <a:stretch>
            <a:fillRect/>
          </a:stretch>
        </p:blipFill>
        <p:spPr>
          <a:xfrm>
            <a:off x="398075" y="1597863"/>
            <a:ext cx="4257424" cy="2531987"/>
          </a:xfrm>
          <a:prstGeom prst="rect">
            <a:avLst/>
          </a:prstGeom>
          <a:noFill/>
          <a:ln>
            <a:noFill/>
          </a:ln>
        </p:spPr>
      </p:pic>
      <p:pic>
        <p:nvPicPr>
          <p:cNvPr id="432" name="Google Shape;432;p31"/>
          <p:cNvPicPr preferRelativeResize="0"/>
          <p:nvPr/>
        </p:nvPicPr>
        <p:blipFill rotWithShape="1">
          <a:blip r:embed="rId4">
            <a:alphaModFix/>
          </a:blip>
          <a:srcRect b="0" l="2276" r="0" t="3651"/>
          <a:stretch/>
        </p:blipFill>
        <p:spPr>
          <a:xfrm>
            <a:off x="4738850" y="1629050"/>
            <a:ext cx="4257426" cy="2469625"/>
          </a:xfrm>
          <a:prstGeom prst="rect">
            <a:avLst/>
          </a:prstGeom>
          <a:noFill/>
          <a:ln>
            <a:noFill/>
          </a:ln>
        </p:spPr>
      </p:pic>
      <p:pic>
        <p:nvPicPr>
          <p:cNvPr id="433" name="Google Shape;433;p31"/>
          <p:cNvPicPr preferRelativeResize="0"/>
          <p:nvPr/>
        </p:nvPicPr>
        <p:blipFill>
          <a:blip r:embed="rId5">
            <a:alphaModFix/>
          </a:blip>
          <a:stretch>
            <a:fillRect/>
          </a:stretch>
        </p:blipFill>
        <p:spPr>
          <a:xfrm>
            <a:off x="7946675" y="265800"/>
            <a:ext cx="974707" cy="1204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1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booking accomodations...</a:t>
            </a:r>
            <a:endParaRPr/>
          </a:p>
        </p:txBody>
      </p:sp>
      <p:sp>
        <p:nvSpPr>
          <p:cNvPr id="285" name="Google Shape;285;p1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Customer’s considerations:</a:t>
            </a:r>
            <a:endParaRPr b="1"/>
          </a:p>
          <a:p>
            <a:pPr indent="-311150" lvl="0" marL="457200" rtl="0" algn="l">
              <a:spcBef>
                <a:spcPts val="1600"/>
              </a:spcBef>
              <a:spcAft>
                <a:spcPts val="0"/>
              </a:spcAft>
              <a:buSzPts val="1300"/>
              <a:buAutoNum type="arabicParenR"/>
            </a:pPr>
            <a:r>
              <a:rPr lang="en"/>
              <a:t>Price &amp; Location</a:t>
            </a:r>
            <a:endParaRPr/>
          </a:p>
          <a:p>
            <a:pPr indent="-311150" lvl="0" marL="457200" rtl="0" algn="l">
              <a:spcBef>
                <a:spcPts val="0"/>
              </a:spcBef>
              <a:spcAft>
                <a:spcPts val="0"/>
              </a:spcAft>
              <a:buSzPts val="1300"/>
              <a:buAutoNum type="arabicParenR"/>
            </a:pPr>
            <a:r>
              <a:rPr lang="en"/>
              <a:t>Reviews </a:t>
            </a:r>
            <a:endParaRPr/>
          </a:p>
          <a:p>
            <a:pPr indent="-311150" lvl="0" marL="914400" rtl="0" algn="l">
              <a:spcBef>
                <a:spcPts val="0"/>
              </a:spcBef>
              <a:spcAft>
                <a:spcPts val="0"/>
              </a:spcAft>
              <a:buSzPts val="1300"/>
              <a:buChar char="-"/>
            </a:pPr>
            <a:r>
              <a:rPr lang="en"/>
              <a:t>Reading Reviews is very time consuming</a:t>
            </a:r>
            <a:endParaRPr/>
          </a:p>
          <a:p>
            <a:pPr indent="-311150" lvl="0" marL="914400" rtl="0" algn="l">
              <a:spcBef>
                <a:spcPts val="0"/>
              </a:spcBef>
              <a:spcAft>
                <a:spcPts val="0"/>
              </a:spcAft>
              <a:buSzPts val="1300"/>
              <a:buChar char="-"/>
            </a:pPr>
            <a:r>
              <a:rPr lang="en"/>
              <a:t>People are not interested to read every single review</a:t>
            </a:r>
            <a:endParaRPr/>
          </a:p>
          <a:p>
            <a:pPr indent="0" lvl="0" marL="0" rtl="0" algn="l">
              <a:spcBef>
                <a:spcPts val="1600"/>
              </a:spcBef>
              <a:spcAft>
                <a:spcPts val="0"/>
              </a:spcAft>
              <a:buNone/>
            </a:pPr>
            <a:r>
              <a:rPr b="1" lang="en"/>
              <a:t>Business problem:</a:t>
            </a:r>
            <a:endParaRPr b="1"/>
          </a:p>
          <a:p>
            <a:pPr indent="-311150" lvl="0" marL="457200" rtl="0" algn="l">
              <a:spcBef>
                <a:spcPts val="1600"/>
              </a:spcBef>
              <a:spcAft>
                <a:spcPts val="0"/>
              </a:spcAft>
              <a:buSzPts val="1300"/>
              <a:buChar char="-"/>
            </a:pPr>
            <a:r>
              <a:rPr lang="en"/>
              <a:t>Able to retain potential customer on the platform, but failure to seal the deal. </a:t>
            </a:r>
            <a:endParaRPr/>
          </a:p>
          <a:p>
            <a:pPr indent="0" lvl="0" marL="0" rtl="0" algn="l">
              <a:spcBef>
                <a:spcPts val="1600"/>
              </a:spcBef>
              <a:spcAft>
                <a:spcPts val="1600"/>
              </a:spcAft>
              <a:buNone/>
            </a:pPr>
            <a:r>
              <a:t/>
            </a:r>
            <a:endParaRPr/>
          </a:p>
        </p:txBody>
      </p:sp>
      <p:pic>
        <p:nvPicPr>
          <p:cNvPr id="286" name="Google Shape;286;p14"/>
          <p:cNvPicPr preferRelativeResize="0"/>
          <p:nvPr/>
        </p:nvPicPr>
        <p:blipFill>
          <a:blip r:embed="rId3">
            <a:alphaModFix/>
          </a:blip>
          <a:stretch>
            <a:fillRect/>
          </a:stretch>
        </p:blipFill>
        <p:spPr>
          <a:xfrm>
            <a:off x="7705325" y="179725"/>
            <a:ext cx="1255700" cy="8948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3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 Count &amp; Importance of Topic Keywords</a:t>
            </a:r>
            <a:endParaRPr/>
          </a:p>
          <a:p>
            <a:pPr indent="0" lvl="0" marL="0" rtl="0" algn="l">
              <a:spcBef>
                <a:spcPts val="0"/>
              </a:spcBef>
              <a:spcAft>
                <a:spcPts val="0"/>
              </a:spcAft>
              <a:buNone/>
            </a:pPr>
            <a:r>
              <a:t/>
            </a:r>
            <a:endParaRPr/>
          </a:p>
        </p:txBody>
      </p:sp>
      <p:sp>
        <p:nvSpPr>
          <p:cNvPr id="439" name="Google Shape;439;p32"/>
          <p:cNvSpPr txBox="1"/>
          <p:nvPr/>
        </p:nvSpPr>
        <p:spPr>
          <a:xfrm>
            <a:off x="1326675" y="4043125"/>
            <a:ext cx="2017800" cy="59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6AA84F"/>
                </a:solidFill>
                <a:latin typeface="Nunito"/>
                <a:ea typeface="Nunito"/>
                <a:cs typeface="Nunito"/>
                <a:sym typeface="Nunito"/>
              </a:rPr>
              <a:t>Apartment/Room</a:t>
            </a:r>
            <a:br>
              <a:rPr b="1" lang="en">
                <a:solidFill>
                  <a:srgbClr val="6AA84F"/>
                </a:solidFill>
                <a:latin typeface="Nunito"/>
                <a:ea typeface="Nunito"/>
                <a:cs typeface="Nunito"/>
                <a:sym typeface="Nunito"/>
              </a:rPr>
            </a:br>
            <a:r>
              <a:rPr b="1" lang="en">
                <a:solidFill>
                  <a:srgbClr val="6AA84F"/>
                </a:solidFill>
                <a:latin typeface="Nunito"/>
                <a:ea typeface="Nunito"/>
                <a:cs typeface="Nunito"/>
                <a:sym typeface="Nunito"/>
              </a:rPr>
              <a:t>Amenities </a:t>
            </a:r>
            <a:endParaRPr b="1">
              <a:solidFill>
                <a:srgbClr val="6AA84F"/>
              </a:solidFill>
              <a:latin typeface="Nunito"/>
              <a:ea typeface="Nunito"/>
              <a:cs typeface="Nunito"/>
              <a:sym typeface="Nunito"/>
            </a:endParaRPr>
          </a:p>
        </p:txBody>
      </p:sp>
      <p:pic>
        <p:nvPicPr>
          <p:cNvPr id="440" name="Google Shape;440;p32"/>
          <p:cNvPicPr preferRelativeResize="0"/>
          <p:nvPr/>
        </p:nvPicPr>
        <p:blipFill>
          <a:blip r:embed="rId3">
            <a:alphaModFix/>
          </a:blip>
          <a:stretch>
            <a:fillRect/>
          </a:stretch>
        </p:blipFill>
        <p:spPr>
          <a:xfrm>
            <a:off x="244625" y="1597875"/>
            <a:ext cx="4181901" cy="2445249"/>
          </a:xfrm>
          <a:prstGeom prst="rect">
            <a:avLst/>
          </a:prstGeom>
          <a:noFill/>
          <a:ln>
            <a:noFill/>
          </a:ln>
        </p:spPr>
      </p:pic>
      <p:pic>
        <p:nvPicPr>
          <p:cNvPr id="441" name="Google Shape;441;p32"/>
          <p:cNvPicPr preferRelativeResize="0"/>
          <p:nvPr/>
        </p:nvPicPr>
        <p:blipFill>
          <a:blip r:embed="rId4">
            <a:alphaModFix/>
          </a:blip>
          <a:stretch>
            <a:fillRect/>
          </a:stretch>
        </p:blipFill>
        <p:spPr>
          <a:xfrm>
            <a:off x="4426526" y="1597875"/>
            <a:ext cx="4412675" cy="2660123"/>
          </a:xfrm>
          <a:prstGeom prst="rect">
            <a:avLst/>
          </a:prstGeom>
          <a:noFill/>
          <a:ln>
            <a:noFill/>
          </a:ln>
        </p:spPr>
      </p:pic>
      <p:sp>
        <p:nvSpPr>
          <p:cNvPr id="442" name="Google Shape;442;p32"/>
          <p:cNvSpPr txBox="1"/>
          <p:nvPr/>
        </p:nvSpPr>
        <p:spPr>
          <a:xfrm>
            <a:off x="5540267" y="4043125"/>
            <a:ext cx="2185200" cy="59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Nunito"/>
                <a:ea typeface="Nunito"/>
                <a:cs typeface="Nunito"/>
                <a:sym typeface="Nunito"/>
              </a:rPr>
              <a:t>Hospitality/Experience</a:t>
            </a:r>
            <a:endParaRPr b="1">
              <a:solidFill>
                <a:srgbClr val="FF0000"/>
              </a:solidFill>
              <a:latin typeface="Nunito"/>
              <a:ea typeface="Nunito"/>
              <a:cs typeface="Nunito"/>
              <a:sym typeface="Nunito"/>
            </a:endParaRPr>
          </a:p>
        </p:txBody>
      </p:sp>
      <p:pic>
        <p:nvPicPr>
          <p:cNvPr id="443" name="Google Shape;443;p32"/>
          <p:cNvPicPr preferRelativeResize="0"/>
          <p:nvPr/>
        </p:nvPicPr>
        <p:blipFill>
          <a:blip r:embed="rId5">
            <a:alphaModFix/>
          </a:blip>
          <a:stretch>
            <a:fillRect/>
          </a:stretch>
        </p:blipFill>
        <p:spPr>
          <a:xfrm>
            <a:off x="7946675" y="265800"/>
            <a:ext cx="974707" cy="1204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3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 Count &amp; Importance of Topic Keywords</a:t>
            </a:r>
            <a:endParaRPr/>
          </a:p>
          <a:p>
            <a:pPr indent="0" lvl="0" marL="0" rtl="0" algn="l">
              <a:spcBef>
                <a:spcPts val="0"/>
              </a:spcBef>
              <a:spcAft>
                <a:spcPts val="0"/>
              </a:spcAft>
              <a:buNone/>
            </a:pPr>
            <a:r>
              <a:t/>
            </a:r>
            <a:endParaRPr/>
          </a:p>
        </p:txBody>
      </p:sp>
      <p:pic>
        <p:nvPicPr>
          <p:cNvPr id="449" name="Google Shape;449;p33"/>
          <p:cNvPicPr preferRelativeResize="0"/>
          <p:nvPr/>
        </p:nvPicPr>
        <p:blipFill>
          <a:blip r:embed="rId3">
            <a:alphaModFix/>
          </a:blip>
          <a:stretch>
            <a:fillRect/>
          </a:stretch>
        </p:blipFill>
        <p:spPr>
          <a:xfrm>
            <a:off x="2268476" y="1597875"/>
            <a:ext cx="4607051" cy="2710025"/>
          </a:xfrm>
          <a:prstGeom prst="rect">
            <a:avLst/>
          </a:prstGeom>
          <a:noFill/>
          <a:ln>
            <a:noFill/>
          </a:ln>
        </p:spPr>
      </p:pic>
      <p:sp>
        <p:nvSpPr>
          <p:cNvPr id="450" name="Google Shape;450;p33"/>
          <p:cNvSpPr txBox="1"/>
          <p:nvPr/>
        </p:nvSpPr>
        <p:spPr>
          <a:xfrm>
            <a:off x="3783150" y="4235825"/>
            <a:ext cx="1577700" cy="59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9900FF"/>
                </a:solidFill>
                <a:latin typeface="Nunito"/>
                <a:ea typeface="Nunito"/>
                <a:cs typeface="Nunito"/>
                <a:sym typeface="Nunito"/>
              </a:rPr>
              <a:t>Values </a:t>
            </a:r>
            <a:endParaRPr b="1">
              <a:solidFill>
                <a:srgbClr val="9900FF"/>
              </a:solidFill>
              <a:latin typeface="Nunito"/>
              <a:ea typeface="Nunito"/>
              <a:cs typeface="Nunito"/>
              <a:sym typeface="Nunito"/>
            </a:endParaRPr>
          </a:p>
        </p:txBody>
      </p:sp>
      <p:pic>
        <p:nvPicPr>
          <p:cNvPr id="451" name="Google Shape;451;p33"/>
          <p:cNvPicPr preferRelativeResize="0"/>
          <p:nvPr/>
        </p:nvPicPr>
        <p:blipFill>
          <a:blip r:embed="rId4">
            <a:alphaModFix/>
          </a:blip>
          <a:stretch>
            <a:fillRect/>
          </a:stretch>
        </p:blipFill>
        <p:spPr>
          <a:xfrm>
            <a:off x="7946675" y="265800"/>
            <a:ext cx="974707" cy="1204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3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a:t>
            </a:r>
            <a:r>
              <a:rPr lang="en"/>
              <a:t> Topics in Reviews for customer to select</a:t>
            </a:r>
            <a:endParaRPr/>
          </a:p>
        </p:txBody>
      </p:sp>
      <p:pic>
        <p:nvPicPr>
          <p:cNvPr id="457" name="Google Shape;457;p34"/>
          <p:cNvPicPr preferRelativeResize="0"/>
          <p:nvPr/>
        </p:nvPicPr>
        <p:blipFill>
          <a:blip r:embed="rId3">
            <a:alphaModFix/>
          </a:blip>
          <a:stretch>
            <a:fillRect/>
          </a:stretch>
        </p:blipFill>
        <p:spPr>
          <a:xfrm>
            <a:off x="2947050" y="1112100"/>
            <a:ext cx="3249901" cy="3932574"/>
          </a:xfrm>
          <a:prstGeom prst="rect">
            <a:avLst/>
          </a:prstGeom>
          <a:noFill/>
          <a:ln>
            <a:noFill/>
          </a:ln>
        </p:spPr>
      </p:pic>
      <p:sp>
        <p:nvSpPr>
          <p:cNvPr id="458" name="Google Shape;458;p34"/>
          <p:cNvSpPr txBox="1"/>
          <p:nvPr/>
        </p:nvSpPr>
        <p:spPr>
          <a:xfrm>
            <a:off x="1587750" y="2274600"/>
            <a:ext cx="1577700" cy="59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9900FF"/>
                </a:solidFill>
                <a:latin typeface="Nunito"/>
                <a:ea typeface="Nunito"/>
                <a:cs typeface="Nunito"/>
                <a:sym typeface="Nunito"/>
              </a:rPr>
              <a:t>Values </a:t>
            </a:r>
            <a:endParaRPr b="1">
              <a:solidFill>
                <a:srgbClr val="9900FF"/>
              </a:solidFill>
              <a:latin typeface="Nunito"/>
              <a:ea typeface="Nunito"/>
              <a:cs typeface="Nunito"/>
              <a:sym typeface="Nunito"/>
            </a:endParaRPr>
          </a:p>
        </p:txBody>
      </p:sp>
      <p:sp>
        <p:nvSpPr>
          <p:cNvPr id="459" name="Google Shape;459;p34"/>
          <p:cNvSpPr txBox="1"/>
          <p:nvPr/>
        </p:nvSpPr>
        <p:spPr>
          <a:xfrm>
            <a:off x="1805103" y="1389650"/>
            <a:ext cx="1984200" cy="59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3D85C6"/>
                </a:solidFill>
                <a:latin typeface="Nunito"/>
                <a:ea typeface="Nunito"/>
                <a:cs typeface="Nunito"/>
                <a:sym typeface="Nunito"/>
              </a:rPr>
              <a:t>Facilities</a:t>
            </a:r>
            <a:endParaRPr b="1">
              <a:solidFill>
                <a:srgbClr val="3D85C6"/>
              </a:solidFill>
              <a:latin typeface="Nunito"/>
              <a:ea typeface="Nunito"/>
              <a:cs typeface="Nunito"/>
              <a:sym typeface="Nunito"/>
            </a:endParaRPr>
          </a:p>
        </p:txBody>
      </p:sp>
      <p:sp>
        <p:nvSpPr>
          <p:cNvPr id="460" name="Google Shape;460;p34"/>
          <p:cNvSpPr txBox="1"/>
          <p:nvPr/>
        </p:nvSpPr>
        <p:spPr>
          <a:xfrm>
            <a:off x="1677463" y="3927025"/>
            <a:ext cx="1577700" cy="59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9900"/>
                </a:solidFill>
                <a:latin typeface="Nunito"/>
                <a:ea typeface="Nunito"/>
                <a:cs typeface="Nunito"/>
                <a:sym typeface="Nunito"/>
              </a:rPr>
              <a:t>Accessibility</a:t>
            </a:r>
            <a:endParaRPr b="1">
              <a:solidFill>
                <a:srgbClr val="FF9900"/>
              </a:solidFill>
              <a:latin typeface="Nunito"/>
              <a:ea typeface="Nunito"/>
              <a:cs typeface="Nunito"/>
              <a:sym typeface="Nunito"/>
            </a:endParaRPr>
          </a:p>
        </p:txBody>
      </p:sp>
      <p:sp>
        <p:nvSpPr>
          <p:cNvPr id="461" name="Google Shape;461;p34"/>
          <p:cNvSpPr txBox="1"/>
          <p:nvPr/>
        </p:nvSpPr>
        <p:spPr>
          <a:xfrm>
            <a:off x="6104275" y="3196175"/>
            <a:ext cx="2017800" cy="59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6AA84F"/>
                </a:solidFill>
                <a:latin typeface="Nunito"/>
                <a:ea typeface="Nunito"/>
                <a:cs typeface="Nunito"/>
                <a:sym typeface="Nunito"/>
              </a:rPr>
              <a:t>Apartment/Room</a:t>
            </a:r>
            <a:br>
              <a:rPr b="1" lang="en">
                <a:solidFill>
                  <a:srgbClr val="6AA84F"/>
                </a:solidFill>
                <a:latin typeface="Nunito"/>
                <a:ea typeface="Nunito"/>
                <a:cs typeface="Nunito"/>
                <a:sym typeface="Nunito"/>
              </a:rPr>
            </a:br>
            <a:r>
              <a:rPr b="1" lang="en">
                <a:solidFill>
                  <a:srgbClr val="6AA84F"/>
                </a:solidFill>
                <a:latin typeface="Nunito"/>
                <a:ea typeface="Nunito"/>
                <a:cs typeface="Nunito"/>
                <a:sym typeface="Nunito"/>
              </a:rPr>
              <a:t>Amenities </a:t>
            </a:r>
            <a:endParaRPr b="1">
              <a:solidFill>
                <a:srgbClr val="6AA84F"/>
              </a:solidFill>
              <a:latin typeface="Nunito"/>
              <a:ea typeface="Nunito"/>
              <a:cs typeface="Nunito"/>
              <a:sym typeface="Nunito"/>
            </a:endParaRPr>
          </a:p>
        </p:txBody>
      </p:sp>
      <p:sp>
        <p:nvSpPr>
          <p:cNvPr id="462" name="Google Shape;462;p34"/>
          <p:cNvSpPr txBox="1"/>
          <p:nvPr/>
        </p:nvSpPr>
        <p:spPr>
          <a:xfrm>
            <a:off x="5602992" y="1795450"/>
            <a:ext cx="2185200" cy="59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Nunito"/>
                <a:ea typeface="Nunito"/>
                <a:cs typeface="Nunito"/>
                <a:sym typeface="Nunito"/>
              </a:rPr>
              <a:t>Hospitality/Experience</a:t>
            </a:r>
            <a:endParaRPr b="1">
              <a:solidFill>
                <a:srgbClr val="FF0000"/>
              </a:solidFill>
              <a:latin typeface="Nunito"/>
              <a:ea typeface="Nunito"/>
              <a:cs typeface="Nunito"/>
              <a:sym typeface="Nunito"/>
            </a:endParaRPr>
          </a:p>
        </p:txBody>
      </p:sp>
      <p:pic>
        <p:nvPicPr>
          <p:cNvPr id="463" name="Google Shape;463;p34"/>
          <p:cNvPicPr preferRelativeResize="0"/>
          <p:nvPr/>
        </p:nvPicPr>
        <p:blipFill>
          <a:blip r:embed="rId4">
            <a:alphaModFix/>
          </a:blip>
          <a:stretch>
            <a:fillRect/>
          </a:stretch>
        </p:blipFill>
        <p:spPr>
          <a:xfrm>
            <a:off x="7946675" y="265800"/>
            <a:ext cx="974707" cy="12043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pic>
        <p:nvPicPr>
          <p:cNvPr id="468" name="Google Shape;468;p35"/>
          <p:cNvPicPr preferRelativeResize="0"/>
          <p:nvPr/>
        </p:nvPicPr>
        <p:blipFill>
          <a:blip r:embed="rId3">
            <a:alphaModFix/>
          </a:blip>
          <a:stretch>
            <a:fillRect/>
          </a:stretch>
        </p:blipFill>
        <p:spPr>
          <a:xfrm>
            <a:off x="176896" y="1329613"/>
            <a:ext cx="4165874" cy="3624775"/>
          </a:xfrm>
          <a:prstGeom prst="rect">
            <a:avLst/>
          </a:prstGeom>
          <a:noFill/>
          <a:ln>
            <a:noFill/>
          </a:ln>
        </p:spPr>
      </p:pic>
      <p:sp>
        <p:nvSpPr>
          <p:cNvPr id="469" name="Google Shape;469;p3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Airbnb reviews for 1 listing:</a:t>
            </a:r>
            <a:endParaRPr/>
          </a:p>
        </p:txBody>
      </p:sp>
      <p:pic>
        <p:nvPicPr>
          <p:cNvPr id="470" name="Google Shape;470;p35"/>
          <p:cNvPicPr preferRelativeResize="0"/>
          <p:nvPr/>
        </p:nvPicPr>
        <p:blipFill>
          <a:blip r:embed="rId4">
            <a:alphaModFix/>
          </a:blip>
          <a:stretch>
            <a:fillRect/>
          </a:stretch>
        </p:blipFill>
        <p:spPr>
          <a:xfrm>
            <a:off x="4266575" y="1631900"/>
            <a:ext cx="4796023" cy="3337373"/>
          </a:xfrm>
          <a:prstGeom prst="rect">
            <a:avLst/>
          </a:prstGeom>
          <a:noFill/>
          <a:ln>
            <a:noFill/>
          </a:ln>
        </p:spPr>
      </p:pic>
      <p:sp>
        <p:nvSpPr>
          <p:cNvPr id="471" name="Google Shape;471;p35"/>
          <p:cNvSpPr/>
          <p:nvPr/>
        </p:nvSpPr>
        <p:spPr>
          <a:xfrm>
            <a:off x="4311475" y="4549200"/>
            <a:ext cx="2982300" cy="464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2" name="Google Shape;472;p35"/>
          <p:cNvPicPr preferRelativeResize="0"/>
          <p:nvPr/>
        </p:nvPicPr>
        <p:blipFill rotWithShape="1">
          <a:blip r:embed="rId5">
            <a:alphaModFix/>
          </a:blip>
          <a:srcRect b="0" l="5496" r="3660" t="2162"/>
          <a:stretch/>
        </p:blipFill>
        <p:spPr>
          <a:xfrm>
            <a:off x="7734825" y="97000"/>
            <a:ext cx="1327775" cy="13671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3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will my topic modelling help:</a:t>
            </a:r>
            <a:endParaRPr/>
          </a:p>
        </p:txBody>
      </p:sp>
      <p:pic>
        <p:nvPicPr>
          <p:cNvPr id="478" name="Google Shape;478;p36"/>
          <p:cNvPicPr preferRelativeResize="0"/>
          <p:nvPr/>
        </p:nvPicPr>
        <p:blipFill>
          <a:blip r:embed="rId3">
            <a:alphaModFix/>
          </a:blip>
          <a:stretch>
            <a:fillRect/>
          </a:stretch>
        </p:blipFill>
        <p:spPr>
          <a:xfrm>
            <a:off x="4546459" y="1189138"/>
            <a:ext cx="4165874" cy="3624775"/>
          </a:xfrm>
          <a:prstGeom prst="rect">
            <a:avLst/>
          </a:prstGeom>
          <a:noFill/>
          <a:ln>
            <a:noFill/>
          </a:ln>
        </p:spPr>
      </p:pic>
      <p:sp>
        <p:nvSpPr>
          <p:cNvPr id="479" name="Google Shape;479;p36"/>
          <p:cNvSpPr txBox="1"/>
          <p:nvPr>
            <p:ph idx="1" type="body"/>
          </p:nvPr>
        </p:nvSpPr>
        <p:spPr>
          <a:xfrm>
            <a:off x="1303800" y="1990050"/>
            <a:ext cx="31449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Classifying</a:t>
            </a:r>
            <a:r>
              <a:rPr lang="en"/>
              <a:t> all 246 reviews into the </a:t>
            </a:r>
            <a:br>
              <a:rPr lang="en"/>
            </a:br>
            <a:r>
              <a:rPr lang="en"/>
              <a:t>5 Topics which LDA assigned into</a:t>
            </a:r>
            <a:endParaRPr/>
          </a:p>
          <a:p>
            <a:pPr indent="0" lvl="0" marL="0" rtl="0" algn="l">
              <a:spcBef>
                <a:spcPts val="1600"/>
              </a:spcBef>
              <a:spcAft>
                <a:spcPts val="1600"/>
              </a:spcAft>
              <a:buNone/>
            </a:pPr>
            <a:r>
              <a:rPr lang="en"/>
              <a:t>Customer can choose to only read a </a:t>
            </a:r>
            <a:br>
              <a:rPr lang="en"/>
            </a:br>
            <a:r>
              <a:rPr lang="en"/>
              <a:t>compiled list of reviews of their interest</a:t>
            </a:r>
            <a:endParaRPr/>
          </a:p>
        </p:txBody>
      </p:sp>
      <p:pic>
        <p:nvPicPr>
          <p:cNvPr id="480" name="Google Shape;480;p36"/>
          <p:cNvPicPr preferRelativeResize="0"/>
          <p:nvPr/>
        </p:nvPicPr>
        <p:blipFill>
          <a:blip r:embed="rId4">
            <a:alphaModFix/>
          </a:blip>
          <a:stretch>
            <a:fillRect/>
          </a:stretch>
        </p:blipFill>
        <p:spPr>
          <a:xfrm>
            <a:off x="4572000" y="2757500"/>
            <a:ext cx="4262424" cy="805497"/>
          </a:xfrm>
          <a:prstGeom prst="rect">
            <a:avLst/>
          </a:prstGeom>
          <a:noFill/>
          <a:ln>
            <a:noFill/>
          </a:ln>
        </p:spPr>
      </p:pic>
      <p:pic>
        <p:nvPicPr>
          <p:cNvPr id="481" name="Google Shape;481;p36"/>
          <p:cNvPicPr preferRelativeResize="0"/>
          <p:nvPr/>
        </p:nvPicPr>
        <p:blipFill rotWithShape="1">
          <a:blip r:embed="rId5">
            <a:alphaModFix/>
          </a:blip>
          <a:srcRect b="0" l="5496" r="3660" t="2162"/>
          <a:stretch/>
        </p:blipFill>
        <p:spPr>
          <a:xfrm>
            <a:off x="7734825" y="97000"/>
            <a:ext cx="1327775" cy="1367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3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Topic classification for each reviews</a:t>
            </a:r>
            <a:endParaRPr/>
          </a:p>
        </p:txBody>
      </p:sp>
      <p:pic>
        <p:nvPicPr>
          <p:cNvPr id="487" name="Google Shape;487;p37"/>
          <p:cNvPicPr preferRelativeResize="0"/>
          <p:nvPr/>
        </p:nvPicPr>
        <p:blipFill>
          <a:blip r:embed="rId3">
            <a:alphaModFix/>
          </a:blip>
          <a:stretch>
            <a:fillRect/>
          </a:stretch>
        </p:blipFill>
        <p:spPr>
          <a:xfrm>
            <a:off x="2036950" y="1131375"/>
            <a:ext cx="7030499" cy="3937109"/>
          </a:xfrm>
          <a:prstGeom prst="rect">
            <a:avLst/>
          </a:prstGeom>
          <a:noFill/>
          <a:ln>
            <a:noFill/>
          </a:ln>
        </p:spPr>
      </p:pic>
      <p:sp>
        <p:nvSpPr>
          <p:cNvPr id="488" name="Google Shape;488;p37"/>
          <p:cNvSpPr txBox="1"/>
          <p:nvPr/>
        </p:nvSpPr>
        <p:spPr>
          <a:xfrm>
            <a:off x="495200" y="2406975"/>
            <a:ext cx="827700" cy="3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9900FF"/>
                </a:solidFill>
                <a:latin typeface="Nunito"/>
                <a:ea typeface="Nunito"/>
                <a:cs typeface="Nunito"/>
                <a:sym typeface="Nunito"/>
              </a:rPr>
              <a:t>Values </a:t>
            </a:r>
            <a:endParaRPr b="1">
              <a:solidFill>
                <a:srgbClr val="9900FF"/>
              </a:solidFill>
              <a:latin typeface="Nunito"/>
              <a:ea typeface="Nunito"/>
              <a:cs typeface="Nunito"/>
              <a:sym typeface="Nunito"/>
            </a:endParaRPr>
          </a:p>
        </p:txBody>
      </p:sp>
      <p:sp>
        <p:nvSpPr>
          <p:cNvPr id="489" name="Google Shape;489;p37"/>
          <p:cNvSpPr txBox="1"/>
          <p:nvPr/>
        </p:nvSpPr>
        <p:spPr>
          <a:xfrm>
            <a:off x="415700" y="3824125"/>
            <a:ext cx="986700" cy="3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3D85C6"/>
                </a:solidFill>
                <a:latin typeface="Nunito"/>
                <a:ea typeface="Nunito"/>
                <a:cs typeface="Nunito"/>
                <a:sym typeface="Nunito"/>
              </a:rPr>
              <a:t>Facilities</a:t>
            </a:r>
            <a:endParaRPr b="1">
              <a:solidFill>
                <a:srgbClr val="3D85C6"/>
              </a:solidFill>
              <a:latin typeface="Nunito"/>
              <a:ea typeface="Nunito"/>
              <a:cs typeface="Nunito"/>
              <a:sym typeface="Nunito"/>
            </a:endParaRPr>
          </a:p>
        </p:txBody>
      </p:sp>
      <p:sp>
        <p:nvSpPr>
          <p:cNvPr id="490" name="Google Shape;490;p37"/>
          <p:cNvSpPr txBox="1"/>
          <p:nvPr/>
        </p:nvSpPr>
        <p:spPr>
          <a:xfrm>
            <a:off x="270500" y="1846650"/>
            <a:ext cx="1277100" cy="3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9900"/>
                </a:solidFill>
                <a:latin typeface="Nunito"/>
                <a:ea typeface="Nunito"/>
                <a:cs typeface="Nunito"/>
                <a:sym typeface="Nunito"/>
              </a:rPr>
              <a:t>Accessibility</a:t>
            </a:r>
            <a:endParaRPr b="1">
              <a:solidFill>
                <a:srgbClr val="FF9900"/>
              </a:solidFill>
              <a:latin typeface="Nunito"/>
              <a:ea typeface="Nunito"/>
              <a:cs typeface="Nunito"/>
              <a:sym typeface="Nunito"/>
            </a:endParaRPr>
          </a:p>
        </p:txBody>
      </p:sp>
      <p:sp>
        <p:nvSpPr>
          <p:cNvPr id="491" name="Google Shape;491;p37"/>
          <p:cNvSpPr txBox="1"/>
          <p:nvPr/>
        </p:nvSpPr>
        <p:spPr>
          <a:xfrm>
            <a:off x="62000" y="4325250"/>
            <a:ext cx="1694100" cy="59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6AA84F"/>
                </a:solidFill>
                <a:latin typeface="Nunito"/>
                <a:ea typeface="Nunito"/>
                <a:cs typeface="Nunito"/>
                <a:sym typeface="Nunito"/>
              </a:rPr>
              <a:t>Apartment/Room</a:t>
            </a:r>
            <a:br>
              <a:rPr b="1" lang="en">
                <a:solidFill>
                  <a:srgbClr val="6AA84F"/>
                </a:solidFill>
                <a:latin typeface="Nunito"/>
                <a:ea typeface="Nunito"/>
                <a:cs typeface="Nunito"/>
                <a:sym typeface="Nunito"/>
              </a:rPr>
            </a:br>
            <a:r>
              <a:rPr b="1" lang="en">
                <a:solidFill>
                  <a:srgbClr val="6AA84F"/>
                </a:solidFill>
                <a:latin typeface="Nunito"/>
                <a:ea typeface="Nunito"/>
                <a:cs typeface="Nunito"/>
                <a:sym typeface="Nunito"/>
              </a:rPr>
              <a:t>Amenities </a:t>
            </a:r>
            <a:endParaRPr b="1">
              <a:solidFill>
                <a:srgbClr val="6AA84F"/>
              </a:solidFill>
              <a:latin typeface="Nunito"/>
              <a:ea typeface="Nunito"/>
              <a:cs typeface="Nunito"/>
              <a:sym typeface="Nunito"/>
            </a:endParaRPr>
          </a:p>
        </p:txBody>
      </p:sp>
      <p:sp>
        <p:nvSpPr>
          <p:cNvPr id="492" name="Google Shape;492;p37"/>
          <p:cNvSpPr txBox="1"/>
          <p:nvPr/>
        </p:nvSpPr>
        <p:spPr>
          <a:xfrm>
            <a:off x="270497" y="2967288"/>
            <a:ext cx="1277100" cy="59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Nunito"/>
                <a:ea typeface="Nunito"/>
                <a:cs typeface="Nunito"/>
                <a:sym typeface="Nunito"/>
              </a:rPr>
              <a:t>Hospitality</a:t>
            </a:r>
            <a:br>
              <a:rPr b="1" lang="en">
                <a:solidFill>
                  <a:srgbClr val="FF0000"/>
                </a:solidFill>
                <a:latin typeface="Nunito"/>
                <a:ea typeface="Nunito"/>
                <a:cs typeface="Nunito"/>
                <a:sym typeface="Nunito"/>
              </a:rPr>
            </a:br>
            <a:r>
              <a:rPr b="1" lang="en">
                <a:solidFill>
                  <a:srgbClr val="FF0000"/>
                </a:solidFill>
                <a:latin typeface="Nunito"/>
                <a:ea typeface="Nunito"/>
                <a:cs typeface="Nunito"/>
                <a:sym typeface="Nunito"/>
              </a:rPr>
              <a:t>/Experience</a:t>
            </a:r>
            <a:endParaRPr b="1">
              <a:solidFill>
                <a:srgbClr val="FF0000"/>
              </a:solidFill>
              <a:latin typeface="Nunito"/>
              <a:ea typeface="Nunito"/>
              <a:cs typeface="Nunito"/>
              <a:sym typeface="Nunito"/>
            </a:endParaRPr>
          </a:p>
        </p:txBody>
      </p:sp>
      <p:cxnSp>
        <p:nvCxnSpPr>
          <p:cNvPr id="493" name="Google Shape;493;p37"/>
          <p:cNvCxnSpPr>
            <a:endCxn id="490" idx="3"/>
          </p:cNvCxnSpPr>
          <p:nvPr/>
        </p:nvCxnSpPr>
        <p:spPr>
          <a:xfrm flipH="1">
            <a:off x="1547600" y="1892250"/>
            <a:ext cx="501900" cy="132900"/>
          </a:xfrm>
          <a:prstGeom prst="straightConnector1">
            <a:avLst/>
          </a:prstGeom>
          <a:noFill/>
          <a:ln cap="flat" cmpd="sng" w="9525">
            <a:solidFill>
              <a:srgbClr val="FF9900"/>
            </a:solidFill>
            <a:prstDash val="solid"/>
            <a:round/>
            <a:headEnd len="med" w="med" type="none"/>
            <a:tailEnd len="med" w="med" type="none"/>
          </a:ln>
        </p:spPr>
      </p:cxnSp>
      <p:cxnSp>
        <p:nvCxnSpPr>
          <p:cNvPr id="494" name="Google Shape;494;p37"/>
          <p:cNvCxnSpPr/>
          <p:nvPr/>
        </p:nvCxnSpPr>
        <p:spPr>
          <a:xfrm rot="10800000">
            <a:off x="1547525" y="2025250"/>
            <a:ext cx="517200" cy="179100"/>
          </a:xfrm>
          <a:prstGeom prst="straightConnector1">
            <a:avLst/>
          </a:prstGeom>
          <a:noFill/>
          <a:ln cap="flat" cmpd="sng" w="9525">
            <a:solidFill>
              <a:srgbClr val="FF9900"/>
            </a:solidFill>
            <a:prstDash val="solid"/>
            <a:round/>
            <a:headEnd len="med" w="med" type="none"/>
            <a:tailEnd len="med" w="med" type="none"/>
          </a:ln>
        </p:spPr>
      </p:cxnSp>
      <p:cxnSp>
        <p:nvCxnSpPr>
          <p:cNvPr id="495" name="Google Shape;495;p37"/>
          <p:cNvCxnSpPr/>
          <p:nvPr/>
        </p:nvCxnSpPr>
        <p:spPr>
          <a:xfrm rot="10800000">
            <a:off x="1547725" y="2025375"/>
            <a:ext cx="385800" cy="1220700"/>
          </a:xfrm>
          <a:prstGeom prst="straightConnector1">
            <a:avLst/>
          </a:prstGeom>
          <a:noFill/>
          <a:ln cap="flat" cmpd="sng" w="9525">
            <a:solidFill>
              <a:srgbClr val="FF9900"/>
            </a:solidFill>
            <a:prstDash val="solid"/>
            <a:round/>
            <a:headEnd len="med" w="med" type="none"/>
            <a:tailEnd len="med" w="med" type="none"/>
          </a:ln>
        </p:spPr>
      </p:cxnSp>
      <p:cxnSp>
        <p:nvCxnSpPr>
          <p:cNvPr id="496" name="Google Shape;496;p37"/>
          <p:cNvCxnSpPr/>
          <p:nvPr/>
        </p:nvCxnSpPr>
        <p:spPr>
          <a:xfrm flipH="1">
            <a:off x="1461175" y="1522825"/>
            <a:ext cx="612300" cy="1049700"/>
          </a:xfrm>
          <a:prstGeom prst="straightConnector1">
            <a:avLst/>
          </a:prstGeom>
          <a:noFill/>
          <a:ln cap="flat" cmpd="sng" w="9525">
            <a:solidFill>
              <a:srgbClr val="9900FF"/>
            </a:solidFill>
            <a:prstDash val="solid"/>
            <a:round/>
            <a:headEnd len="med" w="med" type="none"/>
            <a:tailEnd len="med" w="med" type="none"/>
          </a:ln>
        </p:spPr>
      </p:cxnSp>
      <p:cxnSp>
        <p:nvCxnSpPr>
          <p:cNvPr id="497" name="Google Shape;497;p37"/>
          <p:cNvCxnSpPr/>
          <p:nvPr/>
        </p:nvCxnSpPr>
        <p:spPr>
          <a:xfrm flipH="1">
            <a:off x="1461075" y="2528775"/>
            <a:ext cx="594900" cy="43800"/>
          </a:xfrm>
          <a:prstGeom prst="straightConnector1">
            <a:avLst/>
          </a:prstGeom>
          <a:noFill/>
          <a:ln cap="flat" cmpd="sng" w="9525">
            <a:solidFill>
              <a:srgbClr val="9900FF"/>
            </a:solidFill>
            <a:prstDash val="solid"/>
            <a:round/>
            <a:headEnd len="med" w="med" type="none"/>
            <a:tailEnd len="med" w="med" type="none"/>
          </a:ln>
        </p:spPr>
      </p:cxnSp>
      <p:cxnSp>
        <p:nvCxnSpPr>
          <p:cNvPr id="498" name="Google Shape;498;p37"/>
          <p:cNvCxnSpPr/>
          <p:nvPr/>
        </p:nvCxnSpPr>
        <p:spPr>
          <a:xfrm rot="10800000">
            <a:off x="1461175" y="2572425"/>
            <a:ext cx="612300" cy="315000"/>
          </a:xfrm>
          <a:prstGeom prst="straightConnector1">
            <a:avLst/>
          </a:prstGeom>
          <a:noFill/>
          <a:ln cap="flat" cmpd="sng" w="9525">
            <a:solidFill>
              <a:srgbClr val="9900FF"/>
            </a:solidFill>
            <a:prstDash val="solid"/>
            <a:round/>
            <a:headEnd len="med" w="med" type="none"/>
            <a:tailEnd len="med" w="med" type="none"/>
          </a:ln>
        </p:spPr>
      </p:cxnSp>
      <p:cxnSp>
        <p:nvCxnSpPr>
          <p:cNvPr id="499" name="Google Shape;499;p37"/>
          <p:cNvCxnSpPr>
            <a:endCxn id="492" idx="3"/>
          </p:cNvCxnSpPr>
          <p:nvPr/>
        </p:nvCxnSpPr>
        <p:spPr>
          <a:xfrm rot="10800000">
            <a:off x="1547597" y="3264438"/>
            <a:ext cx="517200" cy="628800"/>
          </a:xfrm>
          <a:prstGeom prst="straightConnector1">
            <a:avLst/>
          </a:prstGeom>
          <a:noFill/>
          <a:ln cap="flat" cmpd="sng" w="9525">
            <a:solidFill>
              <a:srgbClr val="FF0000"/>
            </a:solidFill>
            <a:prstDash val="solid"/>
            <a:round/>
            <a:headEnd len="med" w="med" type="none"/>
            <a:tailEnd len="med" w="med" type="none"/>
          </a:ln>
        </p:spPr>
      </p:cxnSp>
      <p:cxnSp>
        <p:nvCxnSpPr>
          <p:cNvPr id="500" name="Google Shape;500;p37"/>
          <p:cNvCxnSpPr>
            <a:endCxn id="489" idx="3"/>
          </p:cNvCxnSpPr>
          <p:nvPr/>
        </p:nvCxnSpPr>
        <p:spPr>
          <a:xfrm rot="10800000">
            <a:off x="1402400" y="4002625"/>
            <a:ext cx="653700" cy="214500"/>
          </a:xfrm>
          <a:prstGeom prst="straightConnector1">
            <a:avLst/>
          </a:prstGeom>
          <a:noFill/>
          <a:ln cap="flat" cmpd="sng" w="9525">
            <a:solidFill>
              <a:srgbClr val="3D85C6"/>
            </a:solidFill>
            <a:prstDash val="solid"/>
            <a:round/>
            <a:headEnd len="med" w="med" type="none"/>
            <a:tailEnd len="med" w="med" type="none"/>
          </a:ln>
        </p:spPr>
      </p:cxnSp>
      <p:cxnSp>
        <p:nvCxnSpPr>
          <p:cNvPr id="501" name="Google Shape;501;p37"/>
          <p:cNvCxnSpPr>
            <a:endCxn id="491" idx="3"/>
          </p:cNvCxnSpPr>
          <p:nvPr/>
        </p:nvCxnSpPr>
        <p:spPr>
          <a:xfrm flipH="1">
            <a:off x="1756100" y="3534600"/>
            <a:ext cx="300000" cy="1087800"/>
          </a:xfrm>
          <a:prstGeom prst="straightConnector1">
            <a:avLst/>
          </a:prstGeom>
          <a:noFill/>
          <a:ln cap="flat" cmpd="sng" w="9525">
            <a:solidFill>
              <a:srgbClr val="91B71A"/>
            </a:solidFill>
            <a:prstDash val="solid"/>
            <a:round/>
            <a:headEnd len="med" w="med" type="none"/>
            <a:tailEnd len="med" w="med" type="none"/>
          </a:ln>
        </p:spPr>
      </p:cxnSp>
      <p:cxnSp>
        <p:nvCxnSpPr>
          <p:cNvPr id="502" name="Google Shape;502;p37"/>
          <p:cNvCxnSpPr/>
          <p:nvPr/>
        </p:nvCxnSpPr>
        <p:spPr>
          <a:xfrm flipH="1">
            <a:off x="1756075" y="4558175"/>
            <a:ext cx="317400" cy="64200"/>
          </a:xfrm>
          <a:prstGeom prst="straightConnector1">
            <a:avLst/>
          </a:prstGeom>
          <a:noFill/>
          <a:ln cap="flat" cmpd="sng" w="9525">
            <a:solidFill>
              <a:srgbClr val="91B71A"/>
            </a:solidFill>
            <a:prstDash val="solid"/>
            <a:round/>
            <a:headEnd len="med" w="med" type="none"/>
            <a:tailEnd len="med" w="med" type="none"/>
          </a:ln>
        </p:spPr>
      </p:cxnSp>
      <p:cxnSp>
        <p:nvCxnSpPr>
          <p:cNvPr id="503" name="Google Shape;503;p37"/>
          <p:cNvCxnSpPr/>
          <p:nvPr/>
        </p:nvCxnSpPr>
        <p:spPr>
          <a:xfrm rot="10800000">
            <a:off x="1756025" y="4622300"/>
            <a:ext cx="308700" cy="250800"/>
          </a:xfrm>
          <a:prstGeom prst="straightConnector1">
            <a:avLst/>
          </a:prstGeom>
          <a:noFill/>
          <a:ln cap="flat" cmpd="sng" w="9525">
            <a:solidFill>
              <a:srgbClr val="91B71A"/>
            </a:solidFill>
            <a:prstDash val="solid"/>
            <a:round/>
            <a:headEnd len="med" w="med" type="none"/>
            <a:tailEnd len="med" w="med" type="none"/>
          </a:ln>
        </p:spPr>
      </p:cxnSp>
      <p:pic>
        <p:nvPicPr>
          <p:cNvPr id="504" name="Google Shape;504;p37"/>
          <p:cNvPicPr preferRelativeResize="0"/>
          <p:nvPr/>
        </p:nvPicPr>
        <p:blipFill>
          <a:blip r:embed="rId4">
            <a:alphaModFix/>
          </a:blip>
          <a:stretch>
            <a:fillRect/>
          </a:stretch>
        </p:blipFill>
        <p:spPr>
          <a:xfrm>
            <a:off x="8005750" y="72375"/>
            <a:ext cx="1061700" cy="1220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3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 Study</a:t>
            </a:r>
            <a:endParaRPr/>
          </a:p>
        </p:txBody>
      </p:sp>
      <p:pic>
        <p:nvPicPr>
          <p:cNvPr id="510" name="Google Shape;510;p38"/>
          <p:cNvPicPr preferRelativeResize="0"/>
          <p:nvPr/>
        </p:nvPicPr>
        <p:blipFill>
          <a:blip r:embed="rId3">
            <a:alphaModFix/>
          </a:blip>
          <a:stretch>
            <a:fillRect/>
          </a:stretch>
        </p:blipFill>
        <p:spPr>
          <a:xfrm>
            <a:off x="1255911" y="1157550"/>
            <a:ext cx="6632176" cy="3985951"/>
          </a:xfrm>
          <a:prstGeom prst="rect">
            <a:avLst/>
          </a:prstGeom>
          <a:noFill/>
          <a:ln>
            <a:noFill/>
          </a:ln>
        </p:spPr>
      </p:pic>
      <p:pic>
        <p:nvPicPr>
          <p:cNvPr id="511" name="Google Shape;511;p38"/>
          <p:cNvPicPr preferRelativeResize="0"/>
          <p:nvPr/>
        </p:nvPicPr>
        <p:blipFill>
          <a:blip r:embed="rId4">
            <a:alphaModFix/>
          </a:blip>
          <a:stretch>
            <a:fillRect/>
          </a:stretch>
        </p:blipFill>
        <p:spPr>
          <a:xfrm>
            <a:off x="8005750" y="72375"/>
            <a:ext cx="1061700" cy="1220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1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292" name="Google Shape;292;p15"/>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To </a:t>
            </a:r>
            <a:r>
              <a:rPr b="1" lang="en" sz="1800">
                <a:solidFill>
                  <a:srgbClr val="CC0000"/>
                </a:solidFill>
              </a:rPr>
              <a:t>ease the process in reading reviews</a:t>
            </a:r>
            <a:r>
              <a:rPr b="1" lang="en" sz="1800"/>
              <a:t>, by </a:t>
            </a:r>
            <a:r>
              <a:rPr b="1" lang="en" sz="1800">
                <a:solidFill>
                  <a:srgbClr val="CC0000"/>
                </a:solidFill>
              </a:rPr>
              <a:t>providing categories</a:t>
            </a:r>
            <a:r>
              <a:rPr b="1" lang="en" sz="1800"/>
              <a:t> for customers to choose.</a:t>
            </a:r>
            <a:endParaRPr b="1" sz="1800"/>
          </a:p>
          <a:p>
            <a:pPr indent="0" lvl="0" marL="0" rtl="0" algn="l">
              <a:spcBef>
                <a:spcPts val="1600"/>
              </a:spcBef>
              <a:spcAft>
                <a:spcPts val="0"/>
              </a:spcAft>
              <a:buNone/>
            </a:pPr>
            <a:br>
              <a:rPr lang="en"/>
            </a:br>
            <a:r>
              <a:rPr lang="en" u="sng"/>
              <a:t>Data Science Approach</a:t>
            </a:r>
            <a:r>
              <a:rPr lang="en"/>
              <a:t>:</a:t>
            </a:r>
            <a:endParaRPr/>
          </a:p>
          <a:p>
            <a:pPr indent="-311150" lvl="0" marL="457200" rtl="0" algn="l">
              <a:spcBef>
                <a:spcPts val="1600"/>
              </a:spcBef>
              <a:spcAft>
                <a:spcPts val="0"/>
              </a:spcAft>
              <a:buSzPts val="1300"/>
              <a:buChar char="●"/>
            </a:pPr>
            <a:r>
              <a:rPr lang="en"/>
              <a:t>NLP -  Topic Modelling, using Latent Dirichlet Allocation (LDA)</a:t>
            </a:r>
            <a:endParaRPr/>
          </a:p>
          <a:p>
            <a:pPr indent="-311150" lvl="0" marL="457200" rtl="0" algn="l">
              <a:spcBef>
                <a:spcPts val="0"/>
              </a:spcBef>
              <a:spcAft>
                <a:spcPts val="0"/>
              </a:spcAft>
              <a:buSzPts val="1300"/>
              <a:buChar char="●"/>
            </a:pPr>
            <a:r>
              <a:rPr lang="en"/>
              <a:t>A process to find the topic from document</a:t>
            </a:r>
            <a:endParaRPr/>
          </a:p>
          <a:p>
            <a:pPr indent="-311150" lvl="0" marL="457200" rtl="0" algn="l">
              <a:spcBef>
                <a:spcPts val="0"/>
              </a:spcBef>
              <a:spcAft>
                <a:spcPts val="0"/>
              </a:spcAft>
              <a:buSzPts val="1300"/>
              <a:buChar char="●"/>
            </a:pPr>
            <a:r>
              <a:rPr lang="en"/>
              <a:t>Unsupervised learning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 </a:t>
            </a:r>
            <a:endParaRPr/>
          </a:p>
          <a:p>
            <a:pPr indent="0" lvl="0" marL="0" rtl="0" algn="l">
              <a:spcBef>
                <a:spcPts val="1600"/>
              </a:spcBef>
              <a:spcAft>
                <a:spcPts val="1600"/>
              </a:spcAft>
              <a:buNone/>
            </a:pPr>
            <a:r>
              <a:t/>
            </a:r>
            <a:endParaRPr/>
          </a:p>
        </p:txBody>
      </p:sp>
      <p:pic>
        <p:nvPicPr>
          <p:cNvPr id="293" name="Google Shape;293;p15"/>
          <p:cNvPicPr preferRelativeResize="0"/>
          <p:nvPr/>
        </p:nvPicPr>
        <p:blipFill>
          <a:blip r:embed="rId3">
            <a:alphaModFix/>
          </a:blip>
          <a:stretch>
            <a:fillRect/>
          </a:stretch>
        </p:blipFill>
        <p:spPr>
          <a:xfrm>
            <a:off x="7756750" y="178975"/>
            <a:ext cx="1187326" cy="1196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1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 @ first glance </a:t>
            </a:r>
            <a:r>
              <a:rPr lang="en" sz="1400"/>
              <a:t>(</a:t>
            </a:r>
            <a:r>
              <a:rPr i="1" lang="en" sz="1400" u="sng">
                <a:solidFill>
                  <a:srgbClr val="6FA8DC"/>
                </a:solidFill>
              </a:rPr>
              <a:t>insideairbnb.com</a:t>
            </a:r>
            <a:r>
              <a:rPr lang="en" sz="1400"/>
              <a:t>)</a:t>
            </a:r>
            <a:endParaRPr sz="1400"/>
          </a:p>
        </p:txBody>
      </p:sp>
      <p:sp>
        <p:nvSpPr>
          <p:cNvPr id="299" name="Google Shape;299;p16"/>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Monthly compiled reviews from </a:t>
            </a:r>
            <a:r>
              <a:rPr b="1" i="1" lang="en"/>
              <a:t>03 - 11, 2019</a:t>
            </a:r>
            <a:r>
              <a:rPr lang="en"/>
              <a:t>, in </a:t>
            </a:r>
            <a:r>
              <a:rPr b="1" lang="en"/>
              <a:t>Singapore</a:t>
            </a:r>
            <a:endParaRPr b="1"/>
          </a:p>
          <a:p>
            <a:pPr indent="-311150" lvl="0" marL="457200" rtl="0" algn="l">
              <a:spcBef>
                <a:spcPts val="1600"/>
              </a:spcBef>
              <a:spcAft>
                <a:spcPts val="0"/>
              </a:spcAft>
              <a:buSzPts val="1300"/>
              <a:buChar char="●"/>
            </a:pPr>
            <a:r>
              <a:rPr b="1" lang="en"/>
              <a:t>Listing ID</a:t>
            </a:r>
            <a:r>
              <a:rPr lang="en"/>
              <a:t> (apartment ID)</a:t>
            </a:r>
            <a:endParaRPr/>
          </a:p>
          <a:p>
            <a:pPr indent="-311150" lvl="0" marL="457200" rtl="0" algn="l">
              <a:spcBef>
                <a:spcPts val="0"/>
              </a:spcBef>
              <a:spcAft>
                <a:spcPts val="0"/>
              </a:spcAft>
              <a:buSzPts val="1300"/>
              <a:buChar char="●"/>
            </a:pPr>
            <a:r>
              <a:rPr b="1" lang="en"/>
              <a:t>Date of review</a:t>
            </a:r>
            <a:endParaRPr b="1"/>
          </a:p>
          <a:p>
            <a:pPr indent="-311150" lvl="0" marL="457200" rtl="0" algn="l">
              <a:spcBef>
                <a:spcPts val="0"/>
              </a:spcBef>
              <a:spcAft>
                <a:spcPts val="0"/>
              </a:spcAft>
              <a:buSzPts val="1300"/>
              <a:buChar char="●"/>
            </a:pPr>
            <a:r>
              <a:rPr b="1" lang="en"/>
              <a:t>Reviewer ID </a:t>
            </a:r>
            <a:r>
              <a:rPr lang="en"/>
              <a:t>(customer ID)</a:t>
            </a:r>
            <a:endParaRPr/>
          </a:p>
          <a:p>
            <a:pPr indent="-311150" lvl="0" marL="457200" rtl="0" algn="l">
              <a:spcBef>
                <a:spcPts val="0"/>
              </a:spcBef>
              <a:spcAft>
                <a:spcPts val="0"/>
              </a:spcAft>
              <a:buSzPts val="1300"/>
              <a:buChar char="●"/>
            </a:pPr>
            <a:r>
              <a:rPr b="1" lang="en"/>
              <a:t>Comments</a:t>
            </a:r>
            <a:r>
              <a:rPr lang="en"/>
              <a:t> (reviews)</a:t>
            </a:r>
            <a:endParaRPr/>
          </a:p>
          <a:p>
            <a:pPr indent="0" lvl="0" marL="0" rtl="0" algn="l">
              <a:spcBef>
                <a:spcPts val="1600"/>
              </a:spcBef>
              <a:spcAft>
                <a:spcPts val="0"/>
              </a:spcAft>
              <a:buNone/>
            </a:pPr>
            <a:r>
              <a:rPr lang="en"/>
              <a:t>Total Reviews: 915641 Entries</a:t>
            </a:r>
            <a:endParaRPr/>
          </a:p>
          <a:p>
            <a:pPr indent="0" lvl="0" marL="0" rtl="0" algn="l">
              <a:spcBef>
                <a:spcPts val="1600"/>
              </a:spcBef>
              <a:spcAft>
                <a:spcPts val="1600"/>
              </a:spcAft>
              <a:buNone/>
            </a:pPr>
            <a:r>
              <a:t/>
            </a:r>
            <a:endParaRPr/>
          </a:p>
        </p:txBody>
      </p:sp>
      <p:pic>
        <p:nvPicPr>
          <p:cNvPr id="300" name="Google Shape;300;p16"/>
          <p:cNvPicPr preferRelativeResize="0"/>
          <p:nvPr/>
        </p:nvPicPr>
        <p:blipFill>
          <a:blip r:embed="rId3">
            <a:alphaModFix/>
          </a:blip>
          <a:stretch>
            <a:fillRect/>
          </a:stretch>
        </p:blipFill>
        <p:spPr>
          <a:xfrm>
            <a:off x="7725900" y="216100"/>
            <a:ext cx="1132424" cy="1062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1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EDA </a:t>
            </a:r>
            <a:endParaRPr/>
          </a:p>
        </p:txBody>
      </p:sp>
      <p:sp>
        <p:nvSpPr>
          <p:cNvPr id="306" name="Google Shape;306;p17"/>
          <p:cNvSpPr txBox="1"/>
          <p:nvPr>
            <p:ph idx="1" type="body"/>
          </p:nvPr>
        </p:nvSpPr>
        <p:spPr>
          <a:xfrm>
            <a:off x="1303800" y="1471325"/>
            <a:ext cx="70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a:t>No. of reviews per listing_id </a:t>
            </a:r>
            <a:br>
              <a:rPr lang="en"/>
            </a:br>
            <a:r>
              <a:rPr lang="en"/>
              <a:t>Max: 295, Mean: 18</a:t>
            </a:r>
            <a:br>
              <a:rPr lang="en"/>
            </a:br>
            <a:endParaRPr/>
          </a:p>
          <a:p>
            <a:pPr indent="-311150" lvl="0" marL="457200" rtl="0" algn="l">
              <a:spcBef>
                <a:spcPts val="0"/>
              </a:spcBef>
              <a:spcAft>
                <a:spcPts val="0"/>
              </a:spcAft>
              <a:buSzPts val="1300"/>
              <a:buAutoNum type="arabicPeriod"/>
            </a:pPr>
            <a:r>
              <a:rPr lang="en"/>
              <a:t>No. of unique listing_id: </a:t>
            </a:r>
            <a:br>
              <a:rPr lang="en"/>
            </a:br>
            <a:endParaRPr/>
          </a:p>
          <a:p>
            <a:pPr indent="-311150" lvl="0" marL="457200" rtl="0" algn="l">
              <a:spcBef>
                <a:spcPts val="0"/>
              </a:spcBef>
              <a:spcAft>
                <a:spcPts val="0"/>
              </a:spcAft>
              <a:buSzPts val="1300"/>
              <a:buAutoNum type="arabicPeriod"/>
            </a:pPr>
            <a:r>
              <a:rPr lang="en"/>
              <a:t>Presence of Chinese characters</a:t>
            </a:r>
            <a:br>
              <a:rPr lang="en"/>
            </a:br>
            <a:endParaRPr/>
          </a:p>
          <a:p>
            <a:pPr indent="-311150" lvl="0" marL="457200" rtl="0" algn="l">
              <a:spcBef>
                <a:spcPts val="0"/>
              </a:spcBef>
              <a:spcAft>
                <a:spcPts val="0"/>
              </a:spcAft>
              <a:buSzPts val="1300"/>
              <a:buAutoNum type="arabicPeriod"/>
            </a:pPr>
            <a:r>
              <a:rPr lang="en"/>
              <a:t>Automated message (not an actual review): 2070</a:t>
            </a:r>
            <a:endParaRPr/>
          </a:p>
        </p:txBody>
      </p:sp>
      <p:pic>
        <p:nvPicPr>
          <p:cNvPr id="307" name="Google Shape;307;p17"/>
          <p:cNvPicPr preferRelativeResize="0"/>
          <p:nvPr/>
        </p:nvPicPr>
        <p:blipFill>
          <a:blip r:embed="rId3">
            <a:alphaModFix/>
          </a:blip>
          <a:stretch>
            <a:fillRect/>
          </a:stretch>
        </p:blipFill>
        <p:spPr>
          <a:xfrm>
            <a:off x="7784825" y="115250"/>
            <a:ext cx="1216875" cy="1201961"/>
          </a:xfrm>
          <a:prstGeom prst="rect">
            <a:avLst/>
          </a:prstGeom>
          <a:noFill/>
          <a:ln>
            <a:noFill/>
          </a:ln>
        </p:spPr>
      </p:pic>
      <p:pic>
        <p:nvPicPr>
          <p:cNvPr id="308" name="Google Shape;308;p17"/>
          <p:cNvPicPr preferRelativeResize="0"/>
          <p:nvPr/>
        </p:nvPicPr>
        <p:blipFill rotWithShape="1">
          <a:blip r:embed="rId4">
            <a:alphaModFix/>
          </a:blip>
          <a:srcRect b="0" l="43055" r="0" t="11119"/>
          <a:stretch/>
        </p:blipFill>
        <p:spPr>
          <a:xfrm>
            <a:off x="5695701" y="2699192"/>
            <a:ext cx="2688951" cy="258800"/>
          </a:xfrm>
          <a:prstGeom prst="rect">
            <a:avLst/>
          </a:prstGeom>
          <a:noFill/>
          <a:ln>
            <a:noFill/>
          </a:ln>
        </p:spPr>
      </p:pic>
      <p:pic>
        <p:nvPicPr>
          <p:cNvPr id="309" name="Google Shape;309;p17"/>
          <p:cNvPicPr preferRelativeResize="0"/>
          <p:nvPr/>
        </p:nvPicPr>
        <p:blipFill rotWithShape="1">
          <a:blip r:embed="rId4">
            <a:alphaModFix/>
          </a:blip>
          <a:srcRect b="0" l="0" r="75479" t="11119"/>
          <a:stretch/>
        </p:blipFill>
        <p:spPr>
          <a:xfrm>
            <a:off x="4537801" y="2699192"/>
            <a:ext cx="1157899" cy="258800"/>
          </a:xfrm>
          <a:prstGeom prst="rect">
            <a:avLst/>
          </a:prstGeom>
          <a:noFill/>
          <a:ln>
            <a:noFill/>
          </a:ln>
        </p:spPr>
      </p:pic>
      <p:pic>
        <p:nvPicPr>
          <p:cNvPr id="310" name="Google Shape;310;p17"/>
          <p:cNvPicPr preferRelativeResize="0"/>
          <p:nvPr/>
        </p:nvPicPr>
        <p:blipFill>
          <a:blip r:embed="rId5">
            <a:alphaModFix/>
          </a:blip>
          <a:stretch>
            <a:fillRect/>
          </a:stretch>
        </p:blipFill>
        <p:spPr>
          <a:xfrm>
            <a:off x="3307662" y="3725300"/>
            <a:ext cx="5650476" cy="307050"/>
          </a:xfrm>
          <a:prstGeom prst="rect">
            <a:avLst/>
          </a:prstGeom>
          <a:noFill/>
          <a:ln>
            <a:noFill/>
          </a:ln>
        </p:spPr>
      </p:pic>
      <p:pic>
        <p:nvPicPr>
          <p:cNvPr id="311" name="Google Shape;311;p17"/>
          <p:cNvPicPr preferRelativeResize="0"/>
          <p:nvPr/>
        </p:nvPicPr>
        <p:blipFill>
          <a:blip r:embed="rId6">
            <a:alphaModFix/>
          </a:blip>
          <a:stretch>
            <a:fillRect/>
          </a:stretch>
        </p:blipFill>
        <p:spPr>
          <a:xfrm>
            <a:off x="4023775" y="0"/>
            <a:ext cx="3761051" cy="2606975"/>
          </a:xfrm>
          <a:prstGeom prst="rect">
            <a:avLst/>
          </a:prstGeom>
          <a:noFill/>
          <a:ln>
            <a:noFill/>
          </a:ln>
        </p:spPr>
      </p:pic>
      <p:pic>
        <p:nvPicPr>
          <p:cNvPr id="312" name="Google Shape;312;p17"/>
          <p:cNvPicPr preferRelativeResize="0"/>
          <p:nvPr/>
        </p:nvPicPr>
        <p:blipFill>
          <a:blip r:embed="rId7">
            <a:alphaModFix/>
          </a:blip>
          <a:stretch>
            <a:fillRect/>
          </a:stretch>
        </p:blipFill>
        <p:spPr>
          <a:xfrm>
            <a:off x="259150" y="3664925"/>
            <a:ext cx="2857154" cy="999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1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cleaning &amp; Pre-processing</a:t>
            </a:r>
            <a:endParaRPr/>
          </a:p>
        </p:txBody>
      </p:sp>
      <p:sp>
        <p:nvSpPr>
          <p:cNvPr id="318" name="Google Shape;318;p18"/>
          <p:cNvSpPr txBox="1"/>
          <p:nvPr>
            <p:ph idx="1" type="body"/>
          </p:nvPr>
        </p:nvSpPr>
        <p:spPr>
          <a:xfrm>
            <a:off x="1303800" y="1293075"/>
            <a:ext cx="7030500" cy="2933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Regex, retaining only english words</a:t>
            </a:r>
            <a:br>
              <a:rPr lang="en"/>
            </a:br>
            <a:br>
              <a:rPr lang="en"/>
            </a:br>
            <a:br>
              <a:rPr lang="en"/>
            </a:br>
            <a:br>
              <a:rPr lang="en"/>
            </a:br>
            <a:br>
              <a:rPr lang="en"/>
            </a:br>
            <a:endParaRPr/>
          </a:p>
          <a:p>
            <a:pPr indent="-311150" lvl="0" marL="457200" rtl="0" algn="l">
              <a:spcBef>
                <a:spcPts val="0"/>
              </a:spcBef>
              <a:spcAft>
                <a:spcPts val="0"/>
              </a:spcAft>
              <a:buSzPts val="1300"/>
              <a:buChar char="●"/>
            </a:pPr>
            <a:r>
              <a:rPr lang="en"/>
              <a:t>Checking &amp; removing nulls</a:t>
            </a:r>
            <a:endParaRPr/>
          </a:p>
          <a:p>
            <a:pPr indent="-311150" lvl="0" marL="457200" rtl="0" algn="l">
              <a:spcBef>
                <a:spcPts val="0"/>
              </a:spcBef>
              <a:spcAft>
                <a:spcPts val="0"/>
              </a:spcAft>
              <a:buSzPts val="1300"/>
              <a:buChar char="●"/>
            </a:pPr>
            <a:r>
              <a:rPr lang="en"/>
              <a:t>Remove duplicates (</a:t>
            </a:r>
            <a:r>
              <a:rPr lang="en"/>
              <a:t>915641→ 129528)</a:t>
            </a:r>
            <a:endParaRPr/>
          </a:p>
          <a:p>
            <a:pPr indent="-311150" lvl="0" marL="457200" rtl="0" algn="l">
              <a:spcBef>
                <a:spcPts val="0"/>
              </a:spcBef>
              <a:spcAft>
                <a:spcPts val="0"/>
              </a:spcAft>
              <a:buSzPts val="1300"/>
              <a:buChar char="●"/>
            </a:pPr>
            <a:r>
              <a:rPr lang="en"/>
              <a:t>Remove Stopwords, lower-case</a:t>
            </a:r>
            <a:endParaRPr/>
          </a:p>
          <a:p>
            <a:pPr indent="-311150" lvl="0" marL="457200" rtl="0" algn="l">
              <a:spcBef>
                <a:spcPts val="0"/>
              </a:spcBef>
              <a:spcAft>
                <a:spcPts val="0"/>
              </a:spcAft>
              <a:buSzPts val="1300"/>
              <a:buChar char="●"/>
            </a:pPr>
            <a:r>
              <a:rPr lang="en"/>
              <a:t>Keeping bi-grams with min 5 occurrence, &amp; threshold of 100</a:t>
            </a:r>
            <a:endParaRPr/>
          </a:p>
          <a:p>
            <a:pPr indent="-311150" lvl="0" marL="457200" rtl="0" algn="l">
              <a:spcBef>
                <a:spcPts val="0"/>
              </a:spcBef>
              <a:spcAft>
                <a:spcPts val="0"/>
              </a:spcAft>
              <a:buSzPts val="1300"/>
              <a:buChar char="●"/>
            </a:pPr>
            <a:r>
              <a:rPr lang="en"/>
              <a:t>Lamatizing and tokenizing, keeping only </a:t>
            </a:r>
            <a:r>
              <a:rPr b="1" lang="en"/>
              <a:t>nouns</a:t>
            </a:r>
            <a:r>
              <a:rPr lang="en"/>
              <a:t> </a:t>
            </a:r>
            <a:endParaRPr/>
          </a:p>
        </p:txBody>
      </p:sp>
      <p:pic>
        <p:nvPicPr>
          <p:cNvPr id="319" name="Google Shape;319;p18"/>
          <p:cNvPicPr preferRelativeResize="0"/>
          <p:nvPr/>
        </p:nvPicPr>
        <p:blipFill>
          <a:blip r:embed="rId3">
            <a:alphaModFix/>
          </a:blip>
          <a:stretch>
            <a:fillRect/>
          </a:stretch>
        </p:blipFill>
        <p:spPr>
          <a:xfrm>
            <a:off x="1960275" y="1958889"/>
            <a:ext cx="2589235" cy="641612"/>
          </a:xfrm>
          <a:prstGeom prst="rect">
            <a:avLst/>
          </a:prstGeom>
          <a:noFill/>
          <a:ln>
            <a:noFill/>
          </a:ln>
        </p:spPr>
      </p:pic>
      <p:pic>
        <p:nvPicPr>
          <p:cNvPr id="320" name="Google Shape;320;p18"/>
          <p:cNvPicPr preferRelativeResize="0"/>
          <p:nvPr/>
        </p:nvPicPr>
        <p:blipFill>
          <a:blip r:embed="rId4">
            <a:alphaModFix/>
          </a:blip>
          <a:stretch>
            <a:fillRect/>
          </a:stretch>
        </p:blipFill>
        <p:spPr>
          <a:xfrm>
            <a:off x="4640112" y="1969061"/>
            <a:ext cx="2391213" cy="676528"/>
          </a:xfrm>
          <a:prstGeom prst="rect">
            <a:avLst/>
          </a:prstGeom>
          <a:noFill/>
          <a:ln>
            <a:noFill/>
          </a:ln>
        </p:spPr>
      </p:pic>
      <p:pic>
        <p:nvPicPr>
          <p:cNvPr id="321" name="Google Shape;321;p18"/>
          <p:cNvPicPr preferRelativeResize="0"/>
          <p:nvPr/>
        </p:nvPicPr>
        <p:blipFill>
          <a:blip r:embed="rId5">
            <a:alphaModFix/>
          </a:blip>
          <a:stretch>
            <a:fillRect/>
          </a:stretch>
        </p:blipFill>
        <p:spPr>
          <a:xfrm>
            <a:off x="7908357" y="153175"/>
            <a:ext cx="1071168" cy="1035600"/>
          </a:xfrm>
          <a:prstGeom prst="rect">
            <a:avLst/>
          </a:prstGeom>
          <a:noFill/>
          <a:ln>
            <a:noFill/>
          </a:ln>
        </p:spPr>
      </p:pic>
      <p:pic>
        <p:nvPicPr>
          <p:cNvPr id="322" name="Google Shape;322;p18"/>
          <p:cNvPicPr preferRelativeResize="0"/>
          <p:nvPr/>
        </p:nvPicPr>
        <p:blipFill>
          <a:blip r:embed="rId6">
            <a:alphaModFix/>
          </a:blip>
          <a:stretch>
            <a:fillRect/>
          </a:stretch>
        </p:blipFill>
        <p:spPr>
          <a:xfrm>
            <a:off x="1915252" y="1688484"/>
            <a:ext cx="6436824" cy="215825"/>
          </a:xfrm>
          <a:prstGeom prst="rect">
            <a:avLst/>
          </a:prstGeom>
          <a:noFill/>
          <a:ln>
            <a:noFill/>
          </a:ln>
        </p:spPr>
      </p:pic>
      <p:sp>
        <p:nvSpPr>
          <p:cNvPr id="323" name="Google Shape;323;p18"/>
          <p:cNvSpPr txBox="1"/>
          <p:nvPr/>
        </p:nvSpPr>
        <p:spPr>
          <a:xfrm>
            <a:off x="1653000" y="3966250"/>
            <a:ext cx="6332100" cy="64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50">
                <a:highlight>
                  <a:srgbClr val="FFFFFF"/>
                </a:highlight>
              </a:rPr>
              <a:t>['joyce', 'and', 'her', </a:t>
            </a:r>
            <a:r>
              <a:rPr b="1" lang="en" sz="1050">
                <a:highlight>
                  <a:srgbClr val="FFFFFF"/>
                </a:highlight>
              </a:rPr>
              <a:t>'family'</a:t>
            </a:r>
            <a:r>
              <a:rPr lang="en" sz="1050">
                <a:highlight>
                  <a:srgbClr val="FFFFFF"/>
                </a:highlight>
              </a:rPr>
              <a:t>, 'are', 'incredibly', 'friendly', 'and', 'go', 'above', 'and', 'beyond', 'in', 'making', 'their', </a:t>
            </a:r>
            <a:r>
              <a:rPr b="1" lang="en" sz="1050">
                <a:highlight>
                  <a:srgbClr val="FFFFFF"/>
                </a:highlight>
              </a:rPr>
              <a:t>'guests'</a:t>
            </a:r>
            <a:r>
              <a:rPr lang="en" sz="1050">
                <a:highlight>
                  <a:srgbClr val="FFFFFF"/>
                </a:highlight>
              </a:rPr>
              <a:t>, 'feel', 'welcome', 'the', </a:t>
            </a:r>
            <a:r>
              <a:rPr b="1" lang="en" sz="1050">
                <a:highlight>
                  <a:srgbClr val="FFFFFF"/>
                </a:highlight>
              </a:rPr>
              <a:t>'place'</a:t>
            </a:r>
            <a:r>
              <a:rPr lang="en" sz="1050">
                <a:highlight>
                  <a:srgbClr val="FFFFFF"/>
                </a:highlight>
              </a:rPr>
              <a:t>, 'is', 'constantly', 'kept', 'clean', 'and', </a:t>
            </a:r>
            <a:r>
              <a:rPr b="1" lang="en" sz="1050">
                <a:highlight>
                  <a:srgbClr val="FFFFFF"/>
                </a:highlight>
              </a:rPr>
              <a:t>'tidy'</a:t>
            </a:r>
            <a:r>
              <a:rPr lang="en" sz="1050">
                <a:highlight>
                  <a:srgbClr val="FFFFFF"/>
                </a:highlight>
              </a:rPr>
              <a:t>, 'with', 'comfortable', </a:t>
            </a:r>
            <a:r>
              <a:rPr b="1" lang="en" sz="1050">
                <a:highlight>
                  <a:srgbClr val="FFFFFF"/>
                </a:highlight>
              </a:rPr>
              <a:t>'living'</a:t>
            </a:r>
            <a:r>
              <a:rPr lang="en" sz="1050">
                <a:highlight>
                  <a:srgbClr val="FFFFFF"/>
                </a:highlight>
              </a:rPr>
              <a:t>, 'and', </a:t>
            </a:r>
            <a:r>
              <a:rPr b="1" lang="en" sz="1050">
                <a:highlight>
                  <a:srgbClr val="FFFFFF"/>
                </a:highlight>
              </a:rPr>
              <a:t>'dining'</a:t>
            </a:r>
            <a:r>
              <a:rPr lang="en" sz="1050">
                <a:highlight>
                  <a:srgbClr val="FFFFFF"/>
                </a:highlight>
              </a:rPr>
              <a:t>, </a:t>
            </a:r>
            <a:r>
              <a:rPr b="1" lang="en" sz="1050">
                <a:highlight>
                  <a:srgbClr val="FFFFFF"/>
                </a:highlight>
              </a:rPr>
              <a:t>'space'</a:t>
            </a:r>
            <a:r>
              <a:rPr lang="en" sz="1050">
                <a:highlight>
                  <a:srgbClr val="FFFFFF"/>
                </a:highlight>
              </a:rPr>
              <a:t>, 'it', 'super', 'easy', 'to', 'feel', 'at', 'home', 'here']</a:t>
            </a:r>
            <a:endParaRPr sz="1050">
              <a:highlight>
                <a:srgbClr val="FFFFFF"/>
              </a:highlight>
            </a:endParaRPr>
          </a:p>
          <a:p>
            <a:pPr indent="0" lvl="0" marL="0" rtl="0" algn="ctr">
              <a:spcBef>
                <a:spcPts val="0"/>
              </a:spcBef>
              <a:spcAft>
                <a:spcPts val="0"/>
              </a:spcAft>
              <a:buNone/>
            </a:pPr>
            <a:r>
              <a:t/>
            </a:r>
            <a:endParaRPr>
              <a:latin typeface="Nunito"/>
              <a:ea typeface="Nunito"/>
              <a:cs typeface="Nunito"/>
              <a:sym typeface="Nunito"/>
            </a:endParaRPr>
          </a:p>
        </p:txBody>
      </p:sp>
      <p:sp>
        <p:nvSpPr>
          <p:cNvPr id="324" name="Google Shape;324;p18"/>
          <p:cNvSpPr txBox="1"/>
          <p:nvPr/>
        </p:nvSpPr>
        <p:spPr>
          <a:xfrm>
            <a:off x="2895000" y="4607950"/>
            <a:ext cx="3354000" cy="326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50">
                <a:highlight>
                  <a:srgbClr val="FFFFFF"/>
                </a:highlight>
              </a:rPr>
              <a:t>['family', 'guest', 'place', 'tidy', 'living', 'dining', 'space']</a:t>
            </a:r>
            <a:endParaRPr sz="1050">
              <a:highlight>
                <a:srgbClr val="FFFFFF"/>
              </a:highlight>
            </a:endParaRPr>
          </a:p>
          <a:p>
            <a:pPr indent="0" lvl="0" marL="0" rtl="0" algn="ctr">
              <a:spcBef>
                <a:spcPts val="0"/>
              </a:spcBef>
              <a:spcAft>
                <a:spcPts val="0"/>
              </a:spcAft>
              <a:buNone/>
            </a:pPr>
            <a:r>
              <a:t/>
            </a:r>
            <a:endParaRPr>
              <a:latin typeface="Nunito"/>
              <a:ea typeface="Nunito"/>
              <a:cs typeface="Nunito"/>
              <a:sym typeface="Nunito"/>
            </a:endParaRPr>
          </a:p>
        </p:txBody>
      </p:sp>
      <p:sp>
        <p:nvSpPr>
          <p:cNvPr id="325" name="Google Shape;325;p18"/>
          <p:cNvSpPr/>
          <p:nvPr/>
        </p:nvSpPr>
        <p:spPr>
          <a:xfrm>
            <a:off x="1880175" y="1610050"/>
            <a:ext cx="6537300" cy="1035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1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 20 words in reviews 03-11, 2019</a:t>
            </a:r>
            <a:endParaRPr/>
          </a:p>
        </p:txBody>
      </p:sp>
      <p:pic>
        <p:nvPicPr>
          <p:cNvPr id="331" name="Google Shape;331;p19"/>
          <p:cNvPicPr preferRelativeResize="0"/>
          <p:nvPr/>
        </p:nvPicPr>
        <p:blipFill>
          <a:blip r:embed="rId3">
            <a:alphaModFix/>
          </a:blip>
          <a:stretch>
            <a:fillRect/>
          </a:stretch>
        </p:blipFill>
        <p:spPr>
          <a:xfrm>
            <a:off x="1547763" y="1101653"/>
            <a:ext cx="6048476" cy="3912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2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Latent Dirichlet Allocation (LDA)</a:t>
            </a:r>
            <a:endParaRPr/>
          </a:p>
        </p:txBody>
      </p:sp>
      <p:pic>
        <p:nvPicPr>
          <p:cNvPr id="337" name="Google Shape;337;p20"/>
          <p:cNvPicPr preferRelativeResize="0"/>
          <p:nvPr/>
        </p:nvPicPr>
        <p:blipFill rotWithShape="1">
          <a:blip r:embed="rId3">
            <a:alphaModFix/>
          </a:blip>
          <a:srcRect b="2852" l="1053" r="1433" t="3330"/>
          <a:stretch/>
        </p:blipFill>
        <p:spPr>
          <a:xfrm>
            <a:off x="1094250" y="1275075"/>
            <a:ext cx="6955500" cy="3555050"/>
          </a:xfrm>
          <a:prstGeom prst="rect">
            <a:avLst/>
          </a:prstGeom>
          <a:noFill/>
          <a:ln>
            <a:noFill/>
          </a:ln>
        </p:spPr>
      </p:pic>
      <p:pic>
        <p:nvPicPr>
          <p:cNvPr id="338" name="Google Shape;338;p20"/>
          <p:cNvPicPr preferRelativeResize="0"/>
          <p:nvPr/>
        </p:nvPicPr>
        <p:blipFill>
          <a:blip r:embed="rId4">
            <a:alphaModFix/>
          </a:blip>
          <a:stretch>
            <a:fillRect/>
          </a:stretch>
        </p:blipFill>
        <p:spPr>
          <a:xfrm>
            <a:off x="7798803" y="117700"/>
            <a:ext cx="1171098" cy="1157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21"/>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44" name="Google Shape;344;p21"/>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45" name="Google Shape;345;p2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LDA works?</a:t>
            </a:r>
            <a:endParaRPr/>
          </a:p>
        </p:txBody>
      </p:sp>
      <p:pic>
        <p:nvPicPr>
          <p:cNvPr id="346" name="Google Shape;346;p21"/>
          <p:cNvPicPr preferRelativeResize="0"/>
          <p:nvPr/>
        </p:nvPicPr>
        <p:blipFill>
          <a:blip r:embed="rId3">
            <a:alphaModFix/>
          </a:blip>
          <a:stretch>
            <a:fillRect/>
          </a:stretch>
        </p:blipFill>
        <p:spPr>
          <a:xfrm>
            <a:off x="1056750" y="1597887"/>
            <a:ext cx="7030499" cy="3073961"/>
          </a:xfrm>
          <a:prstGeom prst="rect">
            <a:avLst/>
          </a:prstGeom>
          <a:noFill/>
          <a:ln>
            <a:noFill/>
          </a:ln>
        </p:spPr>
      </p:pic>
      <p:pic>
        <p:nvPicPr>
          <p:cNvPr id="347" name="Google Shape;347;p21"/>
          <p:cNvPicPr preferRelativeResize="0"/>
          <p:nvPr/>
        </p:nvPicPr>
        <p:blipFill>
          <a:blip r:embed="rId4">
            <a:alphaModFix/>
          </a:blip>
          <a:stretch>
            <a:fillRect/>
          </a:stretch>
        </p:blipFill>
        <p:spPr>
          <a:xfrm>
            <a:off x="7798803" y="117700"/>
            <a:ext cx="1171098" cy="1157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